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1" r:id="rId2"/>
    <p:sldId id="267" r:id="rId3"/>
    <p:sldId id="256" r:id="rId4"/>
    <p:sldId id="271" r:id="rId5"/>
    <p:sldId id="258" r:id="rId6"/>
    <p:sldId id="259" r:id="rId7"/>
    <p:sldId id="266" r:id="rId8"/>
    <p:sldId id="260" r:id="rId9"/>
    <p:sldId id="262" r:id="rId10"/>
    <p:sldId id="263" r:id="rId11"/>
    <p:sldId id="264" r:id="rId12"/>
    <p:sldId id="265" r:id="rId13"/>
    <p:sldId id="268" r:id="rId14"/>
    <p:sldId id="269"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1" autoAdjust="0"/>
    <p:restoredTop sz="69633" autoAdjust="0"/>
  </p:normalViewPr>
  <p:slideViewPr>
    <p:cSldViewPr snapToGrid="0">
      <p:cViewPr>
        <p:scale>
          <a:sx n="77" d="100"/>
          <a:sy n="77" d="100"/>
        </p:scale>
        <p:origin x="4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930DB-8BC6-4CC9-92F3-E0BF823557A5}" type="datetimeFigureOut">
              <a:rPr lang="en-GB" smtClean="0"/>
              <a:t>05/08/2019</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9D24A-1390-4F1D-AE65-CCFDD3721C46}" type="slidenum">
              <a:rPr lang="en-GB" smtClean="0"/>
              <a:t>‹#›</a:t>
            </a:fld>
            <a:endParaRPr lang="en-GB"/>
          </a:p>
        </p:txBody>
      </p:sp>
    </p:spTree>
    <p:extLst>
      <p:ext uri="{BB962C8B-B14F-4D97-AF65-F5344CB8AC3E}">
        <p14:creationId xmlns:p14="http://schemas.microsoft.com/office/powerpoint/2010/main" val="62908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other task we are working with in the last few weeks is to investigate the possibility of measuring electrochemical impedance spectroscopy or monitoring the impedance at a single frequency in real time application by using a Vector Network analyzer, also VNA . There are two reasons why we would like to use VNA. The first reason is …………………..   As you can see here, the vector network analyzer in our lab generally works over the broader range of frequency from 10khz to 300 Mhz. </a:t>
            </a:r>
            <a:r>
              <a:rPr lang="en-GB" dirty="0"/>
              <a:t>You</a:t>
            </a:r>
            <a:r>
              <a:rPr lang="zh-CN" altLang="en-US" dirty="0"/>
              <a:t> </a:t>
            </a:r>
            <a:r>
              <a:rPr lang="en-GB" altLang="zh-CN" dirty="0"/>
              <a:t>can check out the link here, in a study conducted by university of Cincinnati, the researcher report that the frequency range of EIS work station is not informative enough to distinguish a tumor in the tissues. The second reason is about the speed………… since we also want to monitor the impedance at a single frequency. ………….</a:t>
            </a:r>
            <a:endParaRPr lang="en-GB" dirty="0"/>
          </a:p>
        </p:txBody>
      </p:sp>
      <p:sp>
        <p:nvSpPr>
          <p:cNvPr id="4" name="灯片编号占位符 3"/>
          <p:cNvSpPr>
            <a:spLocks noGrp="1"/>
          </p:cNvSpPr>
          <p:nvPr>
            <p:ph type="sldNum" sz="quarter" idx="5"/>
          </p:nvPr>
        </p:nvSpPr>
        <p:spPr/>
        <p:txBody>
          <a:bodyPr/>
          <a:lstStyle/>
          <a:p>
            <a:fld id="{9439D24A-1390-4F1D-AE65-CCFDD3721C46}" type="slidenum">
              <a:rPr lang="en-GB" smtClean="0"/>
              <a:t>1</a:t>
            </a:fld>
            <a:endParaRPr lang="en-GB"/>
          </a:p>
        </p:txBody>
      </p:sp>
    </p:spTree>
    <p:extLst>
      <p:ext uri="{BB962C8B-B14F-4D97-AF65-F5344CB8AC3E}">
        <p14:creationId xmlns:p14="http://schemas.microsoft.com/office/powerpoint/2010/main" val="10913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physical model behind this machine is what we call a terminated transmission line. This is different from a normal alternating circuit. </a:t>
            </a:r>
          </a:p>
        </p:txBody>
      </p:sp>
      <p:sp>
        <p:nvSpPr>
          <p:cNvPr id="4" name="灯片编号占位符 3"/>
          <p:cNvSpPr>
            <a:spLocks noGrp="1"/>
          </p:cNvSpPr>
          <p:nvPr>
            <p:ph type="sldNum" sz="quarter" idx="5"/>
          </p:nvPr>
        </p:nvSpPr>
        <p:spPr/>
        <p:txBody>
          <a:bodyPr/>
          <a:lstStyle/>
          <a:p>
            <a:fld id="{9439D24A-1390-4F1D-AE65-CCFDD3721C46}" type="slidenum">
              <a:rPr lang="en-GB" smtClean="0"/>
              <a:t>3</a:t>
            </a:fld>
            <a:endParaRPr lang="en-GB"/>
          </a:p>
        </p:txBody>
      </p:sp>
    </p:spTree>
    <p:extLst>
      <p:ext uri="{BB962C8B-B14F-4D97-AF65-F5344CB8AC3E}">
        <p14:creationId xmlns:p14="http://schemas.microsoft.com/office/powerpoint/2010/main" val="15741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For our devices, after connecting the network test fixature, we can convert the set up into a model shown on the right, V I are the voltage and current along the transmission line, Zo is the characteristic impedance of the transmission line, it indicates the relationship between the electrical wave and the magnetic wave. </a:t>
            </a:r>
            <a:r>
              <a:rPr lang="en-US" altLang="zh-CN" dirty="0"/>
              <a:t>β is a propagation parameter, it determines the speed and wave length of the incoming wave. How the wave is propagated in this circuit is demonstrated here, as you can see, after the single pulse encountering the load, a portion of the incoming signal is transmitted, and for the reflected signal, its amplitude decreases and the phase changes.</a:t>
            </a:r>
            <a:endParaRPr lang="en-GB" dirty="0"/>
          </a:p>
        </p:txBody>
      </p:sp>
      <p:sp>
        <p:nvSpPr>
          <p:cNvPr id="4" name="灯片编号占位符 3"/>
          <p:cNvSpPr>
            <a:spLocks noGrp="1"/>
          </p:cNvSpPr>
          <p:nvPr>
            <p:ph type="sldNum" sz="quarter" idx="5"/>
          </p:nvPr>
        </p:nvSpPr>
        <p:spPr/>
        <p:txBody>
          <a:bodyPr/>
          <a:lstStyle/>
          <a:p>
            <a:fld id="{9439D24A-1390-4F1D-AE65-CCFDD3721C46}" type="slidenum">
              <a:rPr lang="en-GB" smtClean="0"/>
              <a:t>4</a:t>
            </a:fld>
            <a:endParaRPr lang="en-GB"/>
          </a:p>
        </p:txBody>
      </p:sp>
    </p:spTree>
    <p:extLst>
      <p:ext uri="{BB962C8B-B14F-4D97-AF65-F5344CB8AC3E}">
        <p14:creationId xmlns:p14="http://schemas.microsoft.com/office/powerpoint/2010/main" val="728222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animation in the last slide only show the activity of a single pulse, you can imaging that if we continuously send wave to the system, the incidence wave and reflected wave will finally mixed with each other. So it is important to separate them. The networks analyser has its building signal separation circuitry. Basically How it works is like, …………………., if you want to know more about the signal separation circuit, you could check the web below. After we get the signal, we can convert them to the phaser domain and divide them to get a complex number, we call it reflection coefficient, the reflection coefficient can be different at different frequency. If we put the coefficient at different frequency into a graph, we can get a Gain phase plot like this.</a:t>
            </a:r>
          </a:p>
        </p:txBody>
      </p:sp>
      <p:sp>
        <p:nvSpPr>
          <p:cNvPr id="4" name="灯片编号占位符 3"/>
          <p:cNvSpPr>
            <a:spLocks noGrp="1"/>
          </p:cNvSpPr>
          <p:nvPr>
            <p:ph type="sldNum" sz="quarter" idx="5"/>
          </p:nvPr>
        </p:nvSpPr>
        <p:spPr/>
        <p:txBody>
          <a:bodyPr/>
          <a:lstStyle/>
          <a:p>
            <a:fld id="{9439D24A-1390-4F1D-AE65-CCFDD3721C46}" type="slidenum">
              <a:rPr lang="en-GB" smtClean="0"/>
              <a:t>5</a:t>
            </a:fld>
            <a:endParaRPr lang="en-GB"/>
          </a:p>
        </p:txBody>
      </p:sp>
    </p:spTree>
    <p:extLst>
      <p:ext uri="{BB962C8B-B14F-4D97-AF65-F5344CB8AC3E}">
        <p14:creationId xmlns:p14="http://schemas.microsoft.com/office/powerpoint/2010/main" val="124809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Then you might wonder that why do we need the gain phase plot and the reflection coefficient? The answer is, we can actually calculate the load impedance from the gain phase plot. To do that, we need to consider the Maxwell equations, the Kirchhoff’s law, the wave equations of the wave propagation and the apply the boundary condition at the load. There are a lot of mathematics induction behind the calculation and it could be quite difficult. But fortunately some smart people have solved those equations for us and give a very nice formula here. Which indicates that, the coefficient is equal to ……. And the load impedance is …..</a:t>
            </a:r>
          </a:p>
        </p:txBody>
      </p:sp>
      <p:sp>
        <p:nvSpPr>
          <p:cNvPr id="4" name="灯片编号占位符 3"/>
          <p:cNvSpPr>
            <a:spLocks noGrp="1"/>
          </p:cNvSpPr>
          <p:nvPr>
            <p:ph type="sldNum" sz="quarter" idx="5"/>
          </p:nvPr>
        </p:nvSpPr>
        <p:spPr/>
        <p:txBody>
          <a:bodyPr/>
          <a:lstStyle/>
          <a:p>
            <a:fld id="{9439D24A-1390-4F1D-AE65-CCFDD3721C46}" type="slidenum">
              <a:rPr lang="en-GB" smtClean="0"/>
              <a:t>6</a:t>
            </a:fld>
            <a:endParaRPr lang="en-GB"/>
          </a:p>
        </p:txBody>
      </p:sp>
    </p:spTree>
    <p:extLst>
      <p:ext uri="{BB962C8B-B14F-4D97-AF65-F5344CB8AC3E}">
        <p14:creationId xmlns:p14="http://schemas.microsoft.com/office/powerpoint/2010/main" val="181913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9439D24A-1390-4F1D-AE65-CCFDD3721C46}" type="slidenum">
              <a:rPr lang="en-GB" smtClean="0"/>
              <a:t>7</a:t>
            </a:fld>
            <a:endParaRPr lang="en-GB"/>
          </a:p>
        </p:txBody>
      </p:sp>
    </p:spTree>
    <p:extLst>
      <p:ext uri="{BB962C8B-B14F-4D97-AF65-F5344CB8AC3E}">
        <p14:creationId xmlns:p14="http://schemas.microsoft.com/office/powerpoint/2010/main" val="345037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B8F5C-8512-4200-A421-6B3E249D94B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602C77F8-1900-464E-B7AC-EC33F7EE03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C98F1919-779F-4D7D-9515-DAA6752E969A}"/>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72DF6061-6A95-4D18-AA19-EEE60B4CD89D}"/>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CA37493E-9A91-4130-A938-47A3340FCADE}"/>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838229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EC6CD-7E36-4B5E-B6E3-79BA5D7DF672}"/>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D918608B-BA1D-4BF0-BC08-24B3B8913A3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DC4C0104-A80B-4A96-9EC2-B16AD98913B8}"/>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EC771698-A313-4FD4-951B-64764FC097BF}"/>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2AE04AA0-C9AC-460C-BEAA-7E43D09F53D0}"/>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189185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A4B757-7BE0-4A57-BF82-D4258896390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1E56755-8CB4-4725-BB7E-7A40DDB94C1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C4812E79-21B0-4483-ABC9-0614B92C52A0}"/>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FD7E6A11-6112-4F1E-BBE6-73C9030FA032}"/>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6D0FCEC7-5FAC-4A1F-A2A3-588A3B047C1C}"/>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423068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09E5C-1DE4-4488-8B16-5B8601F8C36B}"/>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AB6D9061-3048-447F-94AD-56E2BC7D3D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5066229E-E914-472D-9F28-FB886D226703}"/>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116F3416-CF21-4A45-9BC2-A08ED3F2EEAC}"/>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DC2F9364-D873-4505-85D5-B67A4DB7ACBD}"/>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2289300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DB038-9703-4656-9CDD-231B6674184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D8C24D46-8181-406A-959A-474308E5C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E775097-60AE-4FA2-BCD4-0261512161F7}"/>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797F64C3-27BD-4014-85EA-E2F166D88399}"/>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78A2E1BA-642D-4BD8-BC05-BC9786C2A83F}"/>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289929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26DC4-4F14-4461-9299-E734E30C14C9}"/>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618D8387-45B9-4D5D-8545-D694B47F1EC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38546A63-81EB-4BC4-BA8B-4C3996CCB0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C206B940-2CEB-40AF-A6F3-39CC44DA31DC}"/>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6" name="页脚占位符 5">
            <a:extLst>
              <a:ext uri="{FF2B5EF4-FFF2-40B4-BE49-F238E27FC236}">
                <a16:creationId xmlns:a16="http://schemas.microsoft.com/office/drawing/2014/main" id="{F98652CE-13E5-4FF2-9F35-4780D3AD3368}"/>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77AFCF3D-E9F1-42BA-B1DF-9FA3E5BE1984}"/>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1179036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AC71B-8D78-4796-B0C6-8FF91559748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66120A3-1CBA-4612-BDB2-4B485363E2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3E08F2-5AA1-4C02-868A-A2473A95A39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2454A6C3-62D3-4B79-A9A5-3F2F2D866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08AA74-02D0-40A3-92C3-51853F45D6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C7060EA-518A-409F-BC0D-E4865364E67E}"/>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8" name="页脚占位符 7">
            <a:extLst>
              <a:ext uri="{FF2B5EF4-FFF2-40B4-BE49-F238E27FC236}">
                <a16:creationId xmlns:a16="http://schemas.microsoft.com/office/drawing/2014/main" id="{B84D6853-A017-4D0E-B2D0-6F5D13AF556A}"/>
              </a:ext>
            </a:extLst>
          </p:cNvPr>
          <p:cNvSpPr>
            <a:spLocks noGrp="1"/>
          </p:cNvSpPr>
          <p:nvPr>
            <p:ph type="ftr" sz="quarter" idx="11"/>
          </p:nvPr>
        </p:nvSpPr>
        <p:spPr/>
        <p:txBody>
          <a:bodyPr/>
          <a:lstStyle/>
          <a:p>
            <a:endParaRPr lang="en-GB"/>
          </a:p>
        </p:txBody>
      </p:sp>
      <p:sp>
        <p:nvSpPr>
          <p:cNvPr id="9" name="灯片编号占位符 8">
            <a:extLst>
              <a:ext uri="{FF2B5EF4-FFF2-40B4-BE49-F238E27FC236}">
                <a16:creationId xmlns:a16="http://schemas.microsoft.com/office/drawing/2014/main" id="{E11BB069-187D-4B0F-BA30-B18CF7398620}"/>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426890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B8D46-4E46-4963-A91C-5554DBC139F7}"/>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0CF49054-20F4-4D7A-8B5B-B099372AEFE5}"/>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4" name="页脚占位符 3">
            <a:extLst>
              <a:ext uri="{FF2B5EF4-FFF2-40B4-BE49-F238E27FC236}">
                <a16:creationId xmlns:a16="http://schemas.microsoft.com/office/drawing/2014/main" id="{210CF5D2-43E0-4FDB-BF13-0357960B410D}"/>
              </a:ext>
            </a:extLst>
          </p:cNvPr>
          <p:cNvSpPr>
            <a:spLocks noGrp="1"/>
          </p:cNvSpPr>
          <p:nvPr>
            <p:ph type="ftr" sz="quarter" idx="11"/>
          </p:nvPr>
        </p:nvSpPr>
        <p:spPr/>
        <p:txBody>
          <a:bodyPr/>
          <a:lstStyle/>
          <a:p>
            <a:endParaRPr lang="en-GB"/>
          </a:p>
        </p:txBody>
      </p:sp>
      <p:sp>
        <p:nvSpPr>
          <p:cNvPr id="5" name="灯片编号占位符 4">
            <a:extLst>
              <a:ext uri="{FF2B5EF4-FFF2-40B4-BE49-F238E27FC236}">
                <a16:creationId xmlns:a16="http://schemas.microsoft.com/office/drawing/2014/main" id="{8096FA8C-31D6-4E24-ACFF-B5A5B040236A}"/>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367563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DFA073-1E19-440B-AED0-A149F517AF74}"/>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3" name="页脚占位符 2">
            <a:extLst>
              <a:ext uri="{FF2B5EF4-FFF2-40B4-BE49-F238E27FC236}">
                <a16:creationId xmlns:a16="http://schemas.microsoft.com/office/drawing/2014/main" id="{8F32A99C-A727-40A7-A3A7-3822F2BA7229}"/>
              </a:ext>
            </a:extLst>
          </p:cNvPr>
          <p:cNvSpPr>
            <a:spLocks noGrp="1"/>
          </p:cNvSpPr>
          <p:nvPr>
            <p:ph type="ftr" sz="quarter" idx="11"/>
          </p:nvPr>
        </p:nvSpPr>
        <p:spPr/>
        <p:txBody>
          <a:bodyPr/>
          <a:lstStyle/>
          <a:p>
            <a:endParaRPr lang="en-GB"/>
          </a:p>
        </p:txBody>
      </p:sp>
      <p:sp>
        <p:nvSpPr>
          <p:cNvPr id="4" name="灯片编号占位符 3">
            <a:extLst>
              <a:ext uri="{FF2B5EF4-FFF2-40B4-BE49-F238E27FC236}">
                <a16:creationId xmlns:a16="http://schemas.microsoft.com/office/drawing/2014/main" id="{DB9A9BC4-54CF-4267-8833-E0BA8B1FF2C5}"/>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355896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59847-B624-4A14-8C85-DB87AFC659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8B52E037-DFBC-408F-90EA-C0F5613E38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9ED52B1F-593D-48F8-8263-88987E09E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5616B62-B052-45D8-9686-725409CCED74}"/>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6" name="页脚占位符 5">
            <a:extLst>
              <a:ext uri="{FF2B5EF4-FFF2-40B4-BE49-F238E27FC236}">
                <a16:creationId xmlns:a16="http://schemas.microsoft.com/office/drawing/2014/main" id="{37BFD118-74DA-4DAF-8031-3E59C8CB7962}"/>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FA80B96A-A872-48DA-A3FC-33410710CB7A}"/>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125037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4D724-591F-491C-A757-18ED95440A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8ED32398-4380-43E7-B9D0-685DF9AF6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本占位符 3">
            <a:extLst>
              <a:ext uri="{FF2B5EF4-FFF2-40B4-BE49-F238E27FC236}">
                <a16:creationId xmlns:a16="http://schemas.microsoft.com/office/drawing/2014/main" id="{BC19034A-1F9F-4E7F-A628-9096708BC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EA25C9-A07F-4AB8-9BBC-9D1A5D270BB4}"/>
              </a:ext>
            </a:extLst>
          </p:cNvPr>
          <p:cNvSpPr>
            <a:spLocks noGrp="1"/>
          </p:cNvSpPr>
          <p:nvPr>
            <p:ph type="dt" sz="half" idx="10"/>
          </p:nvPr>
        </p:nvSpPr>
        <p:spPr/>
        <p:txBody>
          <a:bodyPr/>
          <a:lstStyle/>
          <a:p>
            <a:fld id="{1ACE282F-C2F2-4714-AB6E-7529E319CBFC}" type="datetimeFigureOut">
              <a:rPr lang="en-GB" smtClean="0"/>
              <a:t>05/08/2019</a:t>
            </a:fld>
            <a:endParaRPr lang="en-GB"/>
          </a:p>
        </p:txBody>
      </p:sp>
      <p:sp>
        <p:nvSpPr>
          <p:cNvPr id="6" name="页脚占位符 5">
            <a:extLst>
              <a:ext uri="{FF2B5EF4-FFF2-40B4-BE49-F238E27FC236}">
                <a16:creationId xmlns:a16="http://schemas.microsoft.com/office/drawing/2014/main" id="{B275B23A-83EB-4AA8-8F7E-AE35D37C878A}"/>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D91E4EE1-ADB9-4AAF-8D53-2BB1802DFC71}"/>
              </a:ext>
            </a:extLst>
          </p:cNvPr>
          <p:cNvSpPr>
            <a:spLocks noGrp="1"/>
          </p:cNvSpPr>
          <p:nvPr>
            <p:ph type="sldNum" sz="quarter" idx="12"/>
          </p:nvPr>
        </p:nvSpPr>
        <p:spPr/>
        <p:txBody>
          <a:bodyPr/>
          <a:lstStyle/>
          <a:p>
            <a:fld id="{D1E6264C-EF0E-49D3-A9A3-DBC6B9799402}" type="slidenum">
              <a:rPr lang="en-GB" smtClean="0"/>
              <a:t>‹#›</a:t>
            </a:fld>
            <a:endParaRPr lang="en-GB"/>
          </a:p>
        </p:txBody>
      </p:sp>
    </p:spTree>
    <p:extLst>
      <p:ext uri="{BB962C8B-B14F-4D97-AF65-F5344CB8AC3E}">
        <p14:creationId xmlns:p14="http://schemas.microsoft.com/office/powerpoint/2010/main" val="104224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7AAB0D-5913-49E3-8922-68B49942E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3B62942-D3BC-453E-9CAE-C6089BBA0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98D6A25-1331-47E1-9295-75A5ED4538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E282F-C2F2-4714-AB6E-7529E319CBFC}" type="datetimeFigureOut">
              <a:rPr lang="en-GB" smtClean="0"/>
              <a:t>05/08/2019</a:t>
            </a:fld>
            <a:endParaRPr lang="en-GB"/>
          </a:p>
        </p:txBody>
      </p:sp>
      <p:sp>
        <p:nvSpPr>
          <p:cNvPr id="5" name="页脚占位符 4">
            <a:extLst>
              <a:ext uri="{FF2B5EF4-FFF2-40B4-BE49-F238E27FC236}">
                <a16:creationId xmlns:a16="http://schemas.microsoft.com/office/drawing/2014/main" id="{8E892A8B-C87B-454B-9566-CDA208700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灯片编号占位符 5">
            <a:extLst>
              <a:ext uri="{FF2B5EF4-FFF2-40B4-BE49-F238E27FC236}">
                <a16:creationId xmlns:a16="http://schemas.microsoft.com/office/drawing/2014/main" id="{7212EC75-39B1-48E0-B3CD-34F154CB2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6264C-EF0E-49D3-A9A3-DBC6B9799402}" type="slidenum">
              <a:rPr lang="en-GB" smtClean="0"/>
              <a:t>‹#›</a:t>
            </a:fld>
            <a:endParaRPr lang="en-GB"/>
          </a:p>
        </p:txBody>
      </p:sp>
    </p:spTree>
    <p:extLst>
      <p:ext uri="{BB962C8B-B14F-4D97-AF65-F5344CB8AC3E}">
        <p14:creationId xmlns:p14="http://schemas.microsoft.com/office/powerpoint/2010/main" val="4123647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td.ohiolink.edu/!etd.send_file?accession=ucin1367943908&amp;disposition=inline"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jp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sciencedirect.com/topics/engineering/transmission-line-theory"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www.sciencedirect.com/topics/engineering/transmission-line-theory" TargetMode="External"/><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www.keysight.com/upload/cmc_upload/All/BTB_Network_2005-1.pdf"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sciencedirect.com/topics/engineering/reflection-coefficient" TargetMode="Externa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电子产品&#10;&#10;描述已自动生成">
            <a:extLst>
              <a:ext uri="{FF2B5EF4-FFF2-40B4-BE49-F238E27FC236}">
                <a16:creationId xmlns:a16="http://schemas.microsoft.com/office/drawing/2014/main" id="{E35F1350-CFED-41E5-9C91-A6987819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174" y="2889248"/>
            <a:ext cx="3059545" cy="2294659"/>
          </a:xfrm>
          <a:prstGeom prst="rect">
            <a:avLst/>
          </a:prstGeom>
        </p:spPr>
      </p:pic>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US" altLang="zh-CN" dirty="0"/>
              <a:t>Motivations</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normAutofit/>
          </a:bodyPr>
          <a:lstStyle/>
          <a:p>
            <a:r>
              <a:rPr lang="en-US" sz="2000" dirty="0"/>
              <a:t>The EIS workstation gives the impedance spectr</a:t>
            </a:r>
            <a:r>
              <a:rPr lang="en-US" altLang="zh-CN" sz="2000" dirty="0"/>
              <a:t>a</a:t>
            </a:r>
            <a:r>
              <a:rPr lang="en-US" sz="2000" dirty="0"/>
              <a:t> of the sample over a range of low frequencies from 0.1Hz to 100kHz. It was thought that the information gained through studying this frequency range may not be enough. </a:t>
            </a:r>
          </a:p>
          <a:p>
            <a:r>
              <a:rPr lang="en-US" altLang="zh-CN" sz="2000" dirty="0"/>
              <a:t>The EIS usually takes 10s (10 points of measurement) to generate the impedance spectroscopy, we want to measure it in real-time. VNA might be a possible solution because each sweep only takes 50ms (200 points of measurement) for VNA</a:t>
            </a:r>
            <a:endParaRPr lang="en-GB" sz="2000" dirty="0"/>
          </a:p>
        </p:txBody>
      </p:sp>
      <p:sp>
        <p:nvSpPr>
          <p:cNvPr id="6" name="文本框 5">
            <a:extLst>
              <a:ext uri="{FF2B5EF4-FFF2-40B4-BE49-F238E27FC236}">
                <a16:creationId xmlns:a16="http://schemas.microsoft.com/office/drawing/2014/main" id="{5AF99B15-9BFF-4FEB-BAE6-8DC13067662E}"/>
              </a:ext>
            </a:extLst>
          </p:cNvPr>
          <p:cNvSpPr txBox="1"/>
          <p:nvPr/>
        </p:nvSpPr>
        <p:spPr>
          <a:xfrm>
            <a:off x="1651267" y="4921738"/>
            <a:ext cx="4229443" cy="923330"/>
          </a:xfrm>
          <a:prstGeom prst="rect">
            <a:avLst/>
          </a:prstGeom>
          <a:noFill/>
        </p:spPr>
        <p:txBody>
          <a:bodyPr wrap="square" rtlCol="0">
            <a:spAutoFit/>
          </a:bodyPr>
          <a:lstStyle/>
          <a:p>
            <a:pPr algn="ctr"/>
            <a:r>
              <a:rPr lang="en-US" altLang="zh-CN" dirty="0"/>
              <a:t>Agilent E5100A Vector network analyzer</a:t>
            </a:r>
          </a:p>
          <a:p>
            <a:pPr algn="ctr"/>
            <a:r>
              <a:rPr lang="en-US" altLang="zh-CN" dirty="0"/>
              <a:t>Frequency range: 10Khz – 300Mhz</a:t>
            </a:r>
          </a:p>
          <a:p>
            <a:pPr algn="ctr"/>
            <a:r>
              <a:rPr lang="en-US" dirty="0"/>
              <a:t>Sweep time: ~50ms</a:t>
            </a:r>
            <a:endParaRPr lang="en-GB" dirty="0"/>
          </a:p>
        </p:txBody>
      </p:sp>
      <p:pic>
        <p:nvPicPr>
          <p:cNvPr id="8" name="图片 7" descr="图片包含 电子产品&#10;&#10;描述已自动生成">
            <a:extLst>
              <a:ext uri="{FF2B5EF4-FFF2-40B4-BE49-F238E27FC236}">
                <a16:creationId xmlns:a16="http://schemas.microsoft.com/office/drawing/2014/main" id="{56B3D778-EC4D-4043-87E0-82B16607FFCC}"/>
              </a:ext>
            </a:extLst>
          </p:cNvPr>
          <p:cNvPicPr>
            <a:picLocks noChangeAspect="1"/>
          </p:cNvPicPr>
          <p:nvPr/>
        </p:nvPicPr>
        <p:blipFill rotWithShape="1">
          <a:blip r:embed="rId4">
            <a:extLst>
              <a:ext uri="{28A0092B-C50C-407E-A947-70E740481C1C}">
                <a14:useLocalDpi xmlns:a14="http://schemas.microsoft.com/office/drawing/2010/main" val="0"/>
              </a:ext>
            </a:extLst>
          </a:blip>
          <a:srcRect t="22654" b="22661"/>
          <a:stretch/>
        </p:blipFill>
        <p:spPr>
          <a:xfrm>
            <a:off x="6910910" y="3098005"/>
            <a:ext cx="3412690" cy="1866221"/>
          </a:xfrm>
          <a:prstGeom prst="rect">
            <a:avLst/>
          </a:prstGeom>
        </p:spPr>
      </p:pic>
      <p:sp>
        <p:nvSpPr>
          <p:cNvPr id="9" name="文本框 8">
            <a:extLst>
              <a:ext uri="{FF2B5EF4-FFF2-40B4-BE49-F238E27FC236}">
                <a16:creationId xmlns:a16="http://schemas.microsoft.com/office/drawing/2014/main" id="{018140A1-D372-41C0-A2B0-016E34451BC9}"/>
              </a:ext>
            </a:extLst>
          </p:cNvPr>
          <p:cNvSpPr txBox="1"/>
          <p:nvPr/>
        </p:nvSpPr>
        <p:spPr>
          <a:xfrm>
            <a:off x="6910910" y="4998932"/>
            <a:ext cx="3412690" cy="923330"/>
          </a:xfrm>
          <a:prstGeom prst="rect">
            <a:avLst/>
          </a:prstGeom>
          <a:noFill/>
        </p:spPr>
        <p:txBody>
          <a:bodyPr wrap="square" rtlCol="0">
            <a:spAutoFit/>
          </a:bodyPr>
          <a:lstStyle/>
          <a:p>
            <a:pPr algn="ctr"/>
            <a:r>
              <a:rPr lang="en-US" altLang="zh-CN" dirty="0"/>
              <a:t>EIS workstation</a:t>
            </a:r>
          </a:p>
          <a:p>
            <a:pPr algn="ctr"/>
            <a:r>
              <a:rPr lang="en-US" altLang="zh-CN" dirty="0"/>
              <a:t>Frequency range: 0.1hz – 100khz</a:t>
            </a:r>
          </a:p>
          <a:p>
            <a:pPr algn="ctr"/>
            <a:r>
              <a:rPr lang="en-US" dirty="0"/>
              <a:t>Sweep time: ~10s</a:t>
            </a:r>
            <a:endParaRPr lang="en-GB" dirty="0"/>
          </a:p>
        </p:txBody>
      </p:sp>
      <p:sp>
        <p:nvSpPr>
          <p:cNvPr id="12" name="文本框 11">
            <a:extLst>
              <a:ext uri="{FF2B5EF4-FFF2-40B4-BE49-F238E27FC236}">
                <a16:creationId xmlns:a16="http://schemas.microsoft.com/office/drawing/2014/main" id="{B6EAF565-E425-4B10-B4DC-93C0416776BD}"/>
              </a:ext>
            </a:extLst>
          </p:cNvPr>
          <p:cNvSpPr txBox="1"/>
          <p:nvPr/>
        </p:nvSpPr>
        <p:spPr>
          <a:xfrm>
            <a:off x="3592947" y="6211669"/>
            <a:ext cx="8913090" cy="646331"/>
          </a:xfrm>
          <a:prstGeom prst="rect">
            <a:avLst/>
          </a:prstGeom>
          <a:noFill/>
        </p:spPr>
        <p:txBody>
          <a:bodyPr wrap="square" rtlCol="0">
            <a:spAutoFit/>
          </a:bodyPr>
          <a:lstStyle/>
          <a:p>
            <a:r>
              <a:rPr lang="en-US" altLang="zh-CN" dirty="0">
                <a:hlinkClick r:id="rId5"/>
              </a:rPr>
              <a:t>https://etd.ohiolink.edu/!etd.send_file?accession=ucin1367943908&amp;disposition=inline</a:t>
            </a:r>
            <a:endParaRPr lang="en-US" altLang="zh-CN" dirty="0"/>
          </a:p>
          <a:p>
            <a:endParaRPr lang="en-US" altLang="zh-CN" dirty="0"/>
          </a:p>
        </p:txBody>
      </p:sp>
    </p:spTree>
    <p:extLst>
      <p:ext uri="{BB962C8B-B14F-4D97-AF65-F5344CB8AC3E}">
        <p14:creationId xmlns:p14="http://schemas.microsoft.com/office/powerpoint/2010/main" val="1499681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To verify the VNA works</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GB" dirty="0"/>
              <a:t>Is the result in higher frequency accurate?</a:t>
            </a:r>
          </a:p>
          <a:p>
            <a:pPr marL="0" indent="0">
              <a:buNone/>
            </a:pPr>
            <a:r>
              <a:rPr lang="en-GB" dirty="0"/>
              <a:t>   </a:t>
            </a:r>
            <a:r>
              <a:rPr lang="en-GB" sz="2000" dirty="0"/>
              <a:t>There is no existing research on the impedance spectroscopy of PBS at a very high frequency such as 100Mhz. So we use resistors and capacitors to check the accuracy of the VNA at higher frequency(e.g. 100Mhz)</a:t>
            </a:r>
            <a:endParaRPr lang="en-GB" dirty="0"/>
          </a:p>
        </p:txBody>
      </p:sp>
      <p:pic>
        <p:nvPicPr>
          <p:cNvPr id="3" name="图片 2" descr="图片包含 电子产品&#10;&#10;描述已自动生成">
            <a:extLst>
              <a:ext uri="{FF2B5EF4-FFF2-40B4-BE49-F238E27FC236}">
                <a16:creationId xmlns:a16="http://schemas.microsoft.com/office/drawing/2014/main" id="{ECFBCFD6-020E-4CEA-8E02-4D5CEEFE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13738" y="2499932"/>
            <a:ext cx="3369564" cy="4492752"/>
          </a:xfrm>
          <a:prstGeom prst="rect">
            <a:avLst/>
          </a:prstGeom>
        </p:spPr>
      </p:pic>
      <p:pic>
        <p:nvPicPr>
          <p:cNvPr id="7" name="图片 6">
            <a:extLst>
              <a:ext uri="{FF2B5EF4-FFF2-40B4-BE49-F238E27FC236}">
                <a16:creationId xmlns:a16="http://schemas.microsoft.com/office/drawing/2014/main" id="{C0347DF4-20DD-4B23-999D-FFED15F1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85" y="3061525"/>
            <a:ext cx="4492753" cy="3369565"/>
          </a:xfrm>
          <a:prstGeom prst="rect">
            <a:avLst/>
          </a:prstGeom>
        </p:spPr>
      </p:pic>
    </p:spTree>
    <p:extLst>
      <p:ext uri="{BB962C8B-B14F-4D97-AF65-F5344CB8AC3E}">
        <p14:creationId xmlns:p14="http://schemas.microsoft.com/office/powerpoint/2010/main" val="376271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To verify the VNA works</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US" altLang="zh-CN" dirty="0"/>
              <a:t>The results of the capacitor and resistor test nicely match the theoretical value</a:t>
            </a:r>
            <a:endParaRPr lang="en-GB" dirty="0"/>
          </a:p>
        </p:txBody>
      </p:sp>
      <p:pic>
        <p:nvPicPr>
          <p:cNvPr id="6" name="图片 5" descr="图片包含 屏幕截图, 地图&#10;&#10;描述已自动生成">
            <a:extLst>
              <a:ext uri="{FF2B5EF4-FFF2-40B4-BE49-F238E27FC236}">
                <a16:creationId xmlns:a16="http://schemas.microsoft.com/office/drawing/2014/main" id="{36E90EB8-F074-414D-9A0C-7EB073BC0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006" y="2514600"/>
            <a:ext cx="5316794" cy="3429000"/>
          </a:xfrm>
          <a:prstGeom prst="rect">
            <a:avLst/>
          </a:prstGeom>
        </p:spPr>
      </p:pic>
      <p:pic>
        <p:nvPicPr>
          <p:cNvPr id="9" name="图片 8" descr="图片包含 屏幕截图&#10;&#10;描述已自动生成">
            <a:extLst>
              <a:ext uri="{FF2B5EF4-FFF2-40B4-BE49-F238E27FC236}">
                <a16:creationId xmlns:a16="http://schemas.microsoft.com/office/drawing/2014/main" id="{E9D10E03-FF20-462B-8065-711F61DB0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14600"/>
            <a:ext cx="5059306" cy="3262936"/>
          </a:xfrm>
          <a:prstGeom prst="rect">
            <a:avLst/>
          </a:prstGeom>
        </p:spPr>
      </p:pic>
    </p:spTree>
    <p:extLst>
      <p:ext uri="{BB962C8B-B14F-4D97-AF65-F5344CB8AC3E}">
        <p14:creationId xmlns:p14="http://schemas.microsoft.com/office/powerpoint/2010/main" val="11118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To conclude</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GB" dirty="0"/>
              <a:t>There are three evidence supporting that this machine can be used for electrochemical impedance spectroscopy measurements.</a:t>
            </a:r>
          </a:p>
          <a:p>
            <a:endParaRPr lang="en-GB" dirty="0"/>
          </a:p>
          <a:p>
            <a:endParaRPr lang="en-GB" dirty="0"/>
          </a:p>
          <a:p>
            <a:pPr marL="457200" indent="-457200">
              <a:buAutoNum type="arabicPeriod"/>
            </a:pPr>
            <a:r>
              <a:rPr lang="en-GB" sz="2000" dirty="0"/>
              <a:t>The mechanism of the VNA shows no theoretical deficiency on electrochemical spectroscopy measurements</a:t>
            </a:r>
          </a:p>
          <a:p>
            <a:pPr marL="457200" indent="-457200">
              <a:buAutoNum type="arabicPeriod"/>
            </a:pPr>
            <a:r>
              <a:rPr lang="en-GB" sz="2000" dirty="0"/>
              <a:t>The result of VNA and EIS in a lower frequency matches each other nicely</a:t>
            </a:r>
          </a:p>
          <a:p>
            <a:pPr marL="457200" indent="-457200">
              <a:buAutoNum type="arabicPeriod"/>
            </a:pPr>
            <a:r>
              <a:rPr lang="en-GB" sz="2000" dirty="0"/>
              <a:t>The results of the resistor and capacitor tests imply this machine has high accuracy at a higher frequency.</a:t>
            </a:r>
          </a:p>
          <a:p>
            <a:pPr marL="457200" indent="-457200">
              <a:buAutoNum type="arabicPeriod"/>
            </a:pPr>
            <a:endParaRPr lang="en-GB" sz="2000" dirty="0"/>
          </a:p>
        </p:txBody>
      </p:sp>
    </p:spTree>
    <p:extLst>
      <p:ext uri="{BB962C8B-B14F-4D97-AF65-F5344CB8AC3E}">
        <p14:creationId xmlns:p14="http://schemas.microsoft.com/office/powerpoint/2010/main" val="222763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Communication using GPIB interface</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normAutofit/>
          </a:bodyPr>
          <a:lstStyle/>
          <a:p>
            <a:r>
              <a:rPr lang="en-GB" sz="2000" dirty="0"/>
              <a:t>The communication between VNA and computer utilize a GPIB-USB cable</a:t>
            </a:r>
          </a:p>
          <a:p>
            <a:r>
              <a:rPr lang="en-GB" sz="2000" dirty="0"/>
              <a:t>We can find the commands for VNA in the Agilent E5100A programme manual. Commands are sent using the NI488.2 application programme interface.</a:t>
            </a:r>
          </a:p>
          <a:p>
            <a:r>
              <a:rPr lang="en-GB" sz="2000" dirty="0"/>
              <a:t>MATLAB is finally used for the goods of the communication, data processing and demonstration, </a:t>
            </a:r>
          </a:p>
        </p:txBody>
      </p:sp>
      <p:pic>
        <p:nvPicPr>
          <p:cNvPr id="3" name="图片 2" descr="图片包含 物体&#10;&#10;描述已自动生成">
            <a:extLst>
              <a:ext uri="{FF2B5EF4-FFF2-40B4-BE49-F238E27FC236}">
                <a16:creationId xmlns:a16="http://schemas.microsoft.com/office/drawing/2014/main" id="{17A54B9E-091D-4BC4-93A2-8BE60DE5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164" y="3447052"/>
            <a:ext cx="1972472" cy="1972472"/>
          </a:xfrm>
          <a:prstGeom prst="rect">
            <a:avLst/>
          </a:prstGeom>
        </p:spPr>
      </p:pic>
      <p:pic>
        <p:nvPicPr>
          <p:cNvPr id="8" name="图形 7" descr="男人">
            <a:extLst>
              <a:ext uri="{FF2B5EF4-FFF2-40B4-BE49-F238E27FC236}">
                <a16:creationId xmlns:a16="http://schemas.microsoft.com/office/drawing/2014/main" id="{F3A2CF2E-EDDE-4433-8737-56BF757A74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733" y="4001428"/>
            <a:ext cx="914400" cy="914400"/>
          </a:xfrm>
          <a:prstGeom prst="rect">
            <a:avLst/>
          </a:prstGeom>
        </p:spPr>
      </p:pic>
      <p:pic>
        <p:nvPicPr>
          <p:cNvPr id="10" name="图片 9" descr="图片包含 电子产品&#10;&#10;描述已自动生成">
            <a:extLst>
              <a:ext uri="{FF2B5EF4-FFF2-40B4-BE49-F238E27FC236}">
                <a16:creationId xmlns:a16="http://schemas.microsoft.com/office/drawing/2014/main" id="{0783F933-48F8-4B5E-BD3C-401E41CB4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667" y="3340968"/>
            <a:ext cx="2697536" cy="2023152"/>
          </a:xfrm>
          <a:prstGeom prst="rect">
            <a:avLst/>
          </a:prstGeom>
        </p:spPr>
      </p:pic>
      <p:cxnSp>
        <p:nvCxnSpPr>
          <p:cNvPr id="12" name="直接箭头连接符 11">
            <a:extLst>
              <a:ext uri="{FF2B5EF4-FFF2-40B4-BE49-F238E27FC236}">
                <a16:creationId xmlns:a16="http://schemas.microsoft.com/office/drawing/2014/main" id="{A4C79A26-4EA8-47EE-A05A-5E6AC7B97896}"/>
              </a:ext>
            </a:extLst>
          </p:cNvPr>
          <p:cNvCxnSpPr/>
          <p:nvPr/>
        </p:nvCxnSpPr>
        <p:spPr>
          <a:xfrm>
            <a:off x="2435962" y="4352544"/>
            <a:ext cx="1923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FA2C82E-8D26-4CA1-B2BF-CA94A7DE3D94}"/>
              </a:ext>
            </a:extLst>
          </p:cNvPr>
          <p:cNvCxnSpPr/>
          <p:nvPr/>
        </p:nvCxnSpPr>
        <p:spPr>
          <a:xfrm>
            <a:off x="6590994" y="4352544"/>
            <a:ext cx="1923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81EBD61-5588-40D6-B41B-E7313A0663E1}"/>
              </a:ext>
            </a:extLst>
          </p:cNvPr>
          <p:cNvCxnSpPr>
            <a:cxnSpLocks/>
          </p:cNvCxnSpPr>
          <p:nvPr/>
        </p:nvCxnSpPr>
        <p:spPr>
          <a:xfrm flipH="1">
            <a:off x="2435962" y="4548835"/>
            <a:ext cx="19238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7FE1376-18E4-43C4-A31B-66799BDAEF02}"/>
              </a:ext>
            </a:extLst>
          </p:cNvPr>
          <p:cNvCxnSpPr>
            <a:cxnSpLocks/>
          </p:cNvCxnSpPr>
          <p:nvPr/>
        </p:nvCxnSpPr>
        <p:spPr>
          <a:xfrm flipH="1">
            <a:off x="6590994" y="4548835"/>
            <a:ext cx="19238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8912CBA-BD4A-4F32-96E3-74308E452B13}"/>
              </a:ext>
            </a:extLst>
          </p:cNvPr>
          <p:cNvSpPr txBox="1"/>
          <p:nvPr/>
        </p:nvSpPr>
        <p:spPr>
          <a:xfrm>
            <a:off x="2335952" y="3616101"/>
            <a:ext cx="2123915" cy="600164"/>
          </a:xfrm>
          <a:prstGeom prst="rect">
            <a:avLst/>
          </a:prstGeom>
          <a:noFill/>
        </p:spPr>
        <p:txBody>
          <a:bodyPr wrap="square" rtlCol="0">
            <a:spAutoFit/>
          </a:bodyPr>
          <a:lstStyle/>
          <a:p>
            <a:r>
              <a:rPr lang="en-GB" sz="1100" dirty="0"/>
              <a:t>Send commands according to the E5100A programme manual</a:t>
            </a:r>
          </a:p>
          <a:p>
            <a:r>
              <a:rPr lang="en-GB" sz="1100" dirty="0"/>
              <a:t>e.g. ‘OUTPRAW?’ ‘OUTPDATA?’</a:t>
            </a:r>
          </a:p>
        </p:txBody>
      </p:sp>
      <p:sp>
        <p:nvSpPr>
          <p:cNvPr id="20" name="文本框 19">
            <a:extLst>
              <a:ext uri="{FF2B5EF4-FFF2-40B4-BE49-F238E27FC236}">
                <a16:creationId xmlns:a16="http://schemas.microsoft.com/office/drawing/2014/main" id="{0CD1E5A5-4EC8-4588-B649-3E1650A31565}"/>
              </a:ext>
            </a:extLst>
          </p:cNvPr>
          <p:cNvSpPr txBox="1"/>
          <p:nvPr/>
        </p:nvSpPr>
        <p:spPr>
          <a:xfrm>
            <a:off x="2335952" y="4685115"/>
            <a:ext cx="2123915" cy="261610"/>
          </a:xfrm>
          <a:prstGeom prst="rect">
            <a:avLst/>
          </a:prstGeom>
          <a:noFill/>
        </p:spPr>
        <p:txBody>
          <a:bodyPr wrap="square" rtlCol="0">
            <a:spAutoFit/>
          </a:bodyPr>
          <a:lstStyle/>
          <a:p>
            <a:r>
              <a:rPr lang="en-GB" sz="1100" dirty="0"/>
              <a:t>Process the data and plot it </a:t>
            </a:r>
          </a:p>
        </p:txBody>
      </p:sp>
      <p:pic>
        <p:nvPicPr>
          <p:cNvPr id="22" name="图片 21" descr="图片包含 地图, 文字, 天空&#10;&#10;描述已自动生成">
            <a:extLst>
              <a:ext uri="{FF2B5EF4-FFF2-40B4-BE49-F238E27FC236}">
                <a16:creationId xmlns:a16="http://schemas.microsoft.com/office/drawing/2014/main" id="{C45DE671-15E1-47D0-AB55-EE7EBEE3A3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4194" y="5041479"/>
            <a:ext cx="1912788" cy="1233629"/>
          </a:xfrm>
          <a:prstGeom prst="rect">
            <a:avLst/>
          </a:prstGeom>
        </p:spPr>
      </p:pic>
      <p:sp>
        <p:nvSpPr>
          <p:cNvPr id="23" name="文本框 22">
            <a:extLst>
              <a:ext uri="{FF2B5EF4-FFF2-40B4-BE49-F238E27FC236}">
                <a16:creationId xmlns:a16="http://schemas.microsoft.com/office/drawing/2014/main" id="{1A9034EA-849A-467D-A719-EADD369B5278}"/>
              </a:ext>
            </a:extLst>
          </p:cNvPr>
          <p:cNvSpPr txBox="1"/>
          <p:nvPr/>
        </p:nvSpPr>
        <p:spPr>
          <a:xfrm>
            <a:off x="6580694" y="3700739"/>
            <a:ext cx="2123915" cy="430887"/>
          </a:xfrm>
          <a:prstGeom prst="rect">
            <a:avLst/>
          </a:prstGeom>
          <a:noFill/>
        </p:spPr>
        <p:txBody>
          <a:bodyPr wrap="square" rtlCol="0">
            <a:spAutoFit/>
          </a:bodyPr>
          <a:lstStyle/>
          <a:p>
            <a:r>
              <a:rPr lang="en-GB" sz="1100" dirty="0"/>
              <a:t>Send commands to network analyser according to NI488.2 API</a:t>
            </a:r>
          </a:p>
        </p:txBody>
      </p:sp>
      <p:sp>
        <p:nvSpPr>
          <p:cNvPr id="24" name="文本框 23">
            <a:extLst>
              <a:ext uri="{FF2B5EF4-FFF2-40B4-BE49-F238E27FC236}">
                <a16:creationId xmlns:a16="http://schemas.microsoft.com/office/drawing/2014/main" id="{E07173D2-D305-4D1C-A4A5-D90202615B6E}"/>
              </a:ext>
            </a:extLst>
          </p:cNvPr>
          <p:cNvSpPr txBox="1"/>
          <p:nvPr/>
        </p:nvSpPr>
        <p:spPr>
          <a:xfrm>
            <a:off x="6561731" y="4769754"/>
            <a:ext cx="2123915" cy="261610"/>
          </a:xfrm>
          <a:prstGeom prst="rect">
            <a:avLst/>
          </a:prstGeom>
          <a:noFill/>
        </p:spPr>
        <p:txBody>
          <a:bodyPr wrap="square" rtlCol="0">
            <a:spAutoFit/>
          </a:bodyPr>
          <a:lstStyle/>
          <a:p>
            <a:r>
              <a:rPr lang="en-GB" sz="1100" dirty="0"/>
              <a:t>Return the data</a:t>
            </a:r>
          </a:p>
        </p:txBody>
      </p:sp>
      <p:pic>
        <p:nvPicPr>
          <p:cNvPr id="25" name="图片 24">
            <a:extLst>
              <a:ext uri="{FF2B5EF4-FFF2-40B4-BE49-F238E27FC236}">
                <a16:creationId xmlns:a16="http://schemas.microsoft.com/office/drawing/2014/main" id="{9C74D8B3-D98E-4AC9-B402-ED629ABF6C0D}"/>
              </a:ext>
            </a:extLst>
          </p:cNvPr>
          <p:cNvPicPr>
            <a:picLocks noChangeAspect="1"/>
          </p:cNvPicPr>
          <p:nvPr/>
        </p:nvPicPr>
        <p:blipFill>
          <a:blip r:embed="rId7"/>
          <a:stretch>
            <a:fillRect/>
          </a:stretch>
        </p:blipFill>
        <p:spPr>
          <a:xfrm>
            <a:off x="7623688" y="4966045"/>
            <a:ext cx="1355404" cy="1540900"/>
          </a:xfrm>
          <a:prstGeom prst="rect">
            <a:avLst/>
          </a:prstGeom>
        </p:spPr>
      </p:pic>
    </p:spTree>
    <p:extLst>
      <p:ext uri="{BB962C8B-B14F-4D97-AF65-F5344CB8AC3E}">
        <p14:creationId xmlns:p14="http://schemas.microsoft.com/office/powerpoint/2010/main" val="264185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US" dirty="0"/>
              <a:t>Example </a:t>
            </a:r>
            <a:endParaRPr lang="en-GB" dirty="0"/>
          </a:p>
        </p:txBody>
      </p:sp>
      <p:pic>
        <p:nvPicPr>
          <p:cNvPr id="2" name="图片 1">
            <a:extLst>
              <a:ext uri="{FF2B5EF4-FFF2-40B4-BE49-F238E27FC236}">
                <a16:creationId xmlns:a16="http://schemas.microsoft.com/office/drawing/2014/main" id="{1CA1BFA3-F87C-4839-8B44-49741EFDA654}"/>
              </a:ext>
            </a:extLst>
          </p:cNvPr>
          <p:cNvPicPr>
            <a:picLocks noChangeAspect="1"/>
          </p:cNvPicPr>
          <p:nvPr/>
        </p:nvPicPr>
        <p:blipFill>
          <a:blip r:embed="rId2"/>
          <a:stretch>
            <a:fillRect/>
          </a:stretch>
        </p:blipFill>
        <p:spPr>
          <a:xfrm>
            <a:off x="0" y="1736331"/>
            <a:ext cx="5909996" cy="3567189"/>
          </a:xfrm>
          <a:prstGeom prst="rect">
            <a:avLst/>
          </a:prstGeom>
        </p:spPr>
      </p:pic>
      <p:pic>
        <p:nvPicPr>
          <p:cNvPr id="3" name="图片 2">
            <a:extLst>
              <a:ext uri="{FF2B5EF4-FFF2-40B4-BE49-F238E27FC236}">
                <a16:creationId xmlns:a16="http://schemas.microsoft.com/office/drawing/2014/main" id="{F807CD9E-7B98-462E-BE31-BDF755ABBE99}"/>
              </a:ext>
            </a:extLst>
          </p:cNvPr>
          <p:cNvPicPr>
            <a:picLocks noChangeAspect="1"/>
          </p:cNvPicPr>
          <p:nvPr/>
        </p:nvPicPr>
        <p:blipFill>
          <a:blip r:embed="rId3"/>
          <a:stretch>
            <a:fillRect/>
          </a:stretch>
        </p:blipFill>
        <p:spPr>
          <a:xfrm>
            <a:off x="5909996" y="1736331"/>
            <a:ext cx="6139238" cy="3567188"/>
          </a:xfrm>
          <a:prstGeom prst="rect">
            <a:avLst/>
          </a:prstGeom>
        </p:spPr>
      </p:pic>
    </p:spTree>
    <p:extLst>
      <p:ext uri="{BB962C8B-B14F-4D97-AF65-F5344CB8AC3E}">
        <p14:creationId xmlns:p14="http://schemas.microsoft.com/office/powerpoint/2010/main" val="254859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US" dirty="0"/>
              <a:t>Example </a:t>
            </a:r>
            <a:endParaRPr lang="en-GB" dirty="0"/>
          </a:p>
        </p:txBody>
      </p:sp>
      <p:pic>
        <p:nvPicPr>
          <p:cNvPr id="5" name="ScreenCaptureProject1">
            <a:hlinkClick r:id="" action="ppaction://media"/>
            <a:extLst>
              <a:ext uri="{FF2B5EF4-FFF2-40B4-BE49-F238E27FC236}">
                <a16:creationId xmlns:a16="http://schemas.microsoft.com/office/drawing/2014/main" id="{A42C1EEB-06B8-4F85-A1D8-CE4D3E0588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5971" y="1294791"/>
            <a:ext cx="5520041" cy="4849978"/>
          </a:xfrm>
          <a:prstGeom prst="rect">
            <a:avLst/>
          </a:prstGeom>
        </p:spPr>
      </p:pic>
      <p:sp>
        <p:nvSpPr>
          <p:cNvPr id="6" name="文本框 5">
            <a:extLst>
              <a:ext uri="{FF2B5EF4-FFF2-40B4-BE49-F238E27FC236}">
                <a16:creationId xmlns:a16="http://schemas.microsoft.com/office/drawing/2014/main" id="{753EEEE6-B31F-4366-8001-C17EB890BFFD}"/>
              </a:ext>
            </a:extLst>
          </p:cNvPr>
          <p:cNvSpPr txBox="1"/>
          <p:nvPr/>
        </p:nvSpPr>
        <p:spPr>
          <a:xfrm>
            <a:off x="7074410" y="2532016"/>
            <a:ext cx="4140402" cy="369332"/>
          </a:xfrm>
          <a:prstGeom prst="rect">
            <a:avLst/>
          </a:prstGeom>
          <a:noFill/>
        </p:spPr>
        <p:txBody>
          <a:bodyPr wrap="square" rtlCol="0">
            <a:spAutoFit/>
          </a:bodyPr>
          <a:lstStyle/>
          <a:p>
            <a:r>
              <a:rPr lang="en-GB" dirty="0"/>
              <a:t>A new data point is measured every 640us</a:t>
            </a:r>
          </a:p>
        </p:txBody>
      </p:sp>
      <p:sp>
        <p:nvSpPr>
          <p:cNvPr id="7" name="文本框 6">
            <a:extLst>
              <a:ext uri="{FF2B5EF4-FFF2-40B4-BE49-F238E27FC236}">
                <a16:creationId xmlns:a16="http://schemas.microsoft.com/office/drawing/2014/main" id="{47DBECC0-7279-4256-8954-73C4A7095711}"/>
              </a:ext>
            </a:extLst>
          </p:cNvPr>
          <p:cNvSpPr txBox="1"/>
          <p:nvPr/>
        </p:nvSpPr>
        <p:spPr>
          <a:xfrm>
            <a:off x="7074410" y="3867912"/>
            <a:ext cx="4374490" cy="1508105"/>
          </a:xfrm>
          <a:prstGeom prst="rect">
            <a:avLst/>
          </a:prstGeom>
          <a:noFill/>
        </p:spPr>
        <p:txBody>
          <a:bodyPr wrap="square" rtlCol="0">
            <a:spAutoFit/>
          </a:bodyPr>
          <a:lstStyle/>
          <a:p>
            <a:r>
              <a:rPr lang="en-GB" sz="2000" b="1" dirty="0"/>
              <a:t>Conclusion</a:t>
            </a:r>
          </a:p>
          <a:p>
            <a:endParaRPr lang="en-GB" dirty="0"/>
          </a:p>
          <a:p>
            <a:r>
              <a:rPr lang="en-GB" dirty="0"/>
              <a:t>The machine is capable of carrying out real time impedance monitoring and recording using MATLAB</a:t>
            </a:r>
          </a:p>
        </p:txBody>
      </p:sp>
    </p:spTree>
    <p:extLst>
      <p:ext uri="{BB962C8B-B14F-4D97-AF65-F5344CB8AC3E}">
        <p14:creationId xmlns:p14="http://schemas.microsoft.com/office/powerpoint/2010/main" val="109720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Discussion and future work</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462209"/>
            <a:ext cx="10515600" cy="4814507"/>
          </a:xfrm>
        </p:spPr>
        <p:txBody>
          <a:bodyPr/>
          <a:lstStyle/>
          <a:p>
            <a:r>
              <a:rPr lang="en-GB" dirty="0"/>
              <a:t>The device generally solves our problem but there are a couple of things can be done in the future</a:t>
            </a:r>
          </a:p>
          <a:p>
            <a:endParaRPr lang="en-GB" dirty="0"/>
          </a:p>
          <a:p>
            <a:endParaRPr lang="en-GB" dirty="0"/>
          </a:p>
          <a:p>
            <a:pPr marL="457200" indent="-457200">
              <a:buAutoNum type="arabicPeriod"/>
            </a:pPr>
            <a:r>
              <a:rPr lang="en-GB" sz="2000" dirty="0"/>
              <a:t>Using two wires and using tapes to fix the wire could be quite “primitive”,  if we could find other probes that fits with the network test fixature, we might get a better result.</a:t>
            </a:r>
          </a:p>
          <a:p>
            <a:pPr marL="457200" indent="-457200">
              <a:buAutoNum type="arabicPeriod"/>
            </a:pPr>
            <a:r>
              <a:rPr lang="en-GB" sz="2000" dirty="0"/>
              <a:t>I still don’t understand how to do calibrate the devices using the GPIB cable although it is possible according to the programme manual. </a:t>
            </a:r>
          </a:p>
          <a:p>
            <a:pPr marL="457200" indent="-457200">
              <a:buAutoNum type="arabicPeriod"/>
            </a:pPr>
            <a:endParaRPr lang="en-GB" sz="2000" dirty="0"/>
          </a:p>
        </p:txBody>
      </p:sp>
    </p:spTree>
    <p:extLst>
      <p:ext uri="{BB962C8B-B14F-4D97-AF65-F5344CB8AC3E}">
        <p14:creationId xmlns:p14="http://schemas.microsoft.com/office/powerpoint/2010/main" val="374419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Two fundamental questions here</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199" y="1757486"/>
            <a:ext cx="10798969" cy="4254322"/>
          </a:xfrm>
        </p:spPr>
        <p:txBody>
          <a:bodyPr/>
          <a:lstStyle/>
          <a:p>
            <a:pPr marL="0" indent="0">
              <a:buNone/>
            </a:pPr>
            <a:endParaRPr lang="en-GB" dirty="0"/>
          </a:p>
          <a:p>
            <a:pPr>
              <a:buFont typeface="Courier New" panose="02070309020205020404" pitchFamily="49" charset="0"/>
              <a:buChar char="o"/>
            </a:pPr>
            <a:r>
              <a:rPr lang="en-GB" sz="2400" dirty="0"/>
              <a:t>How does the VNA measure the impedance? Can it be extended to an electrochemical system?</a:t>
            </a:r>
          </a:p>
          <a:p>
            <a:pPr marL="0" indent="0">
              <a:buNone/>
            </a:pPr>
            <a:endParaRPr lang="en-GB" dirty="0"/>
          </a:p>
          <a:p>
            <a:pPr>
              <a:buFont typeface="Courier New" panose="02070309020205020404" pitchFamily="49" charset="0"/>
              <a:buChar char="o"/>
            </a:pPr>
            <a:r>
              <a:rPr lang="en-GB" sz="2400" dirty="0"/>
              <a:t>Since we would like to do it in real time, is there any way we can trigger the device and record the data by computer?</a:t>
            </a:r>
          </a:p>
        </p:txBody>
      </p:sp>
    </p:spTree>
    <p:extLst>
      <p:ext uri="{BB962C8B-B14F-4D97-AF65-F5344CB8AC3E}">
        <p14:creationId xmlns:p14="http://schemas.microsoft.com/office/powerpoint/2010/main" val="2655689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The</a:t>
            </a:r>
            <a:r>
              <a:rPr lang="zh-CN" altLang="en-US" dirty="0"/>
              <a:t> </a:t>
            </a:r>
            <a:r>
              <a:rPr lang="en-GB" altLang="zh-CN" dirty="0"/>
              <a:t>mechanism of VNA</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GB" dirty="0"/>
              <a:t>Terminated transmission line</a:t>
            </a:r>
          </a:p>
        </p:txBody>
      </p:sp>
      <p:pic>
        <p:nvPicPr>
          <p:cNvPr id="7" name="图片 6">
            <a:extLst>
              <a:ext uri="{FF2B5EF4-FFF2-40B4-BE49-F238E27FC236}">
                <a16:creationId xmlns:a16="http://schemas.microsoft.com/office/drawing/2014/main" id="{6A1348A1-5407-4044-8644-5062C9E4ADEB}"/>
              </a:ext>
            </a:extLst>
          </p:cNvPr>
          <p:cNvPicPr>
            <a:picLocks noChangeAspect="1"/>
          </p:cNvPicPr>
          <p:nvPr/>
        </p:nvPicPr>
        <p:blipFill>
          <a:blip r:embed="rId3"/>
          <a:stretch>
            <a:fillRect/>
          </a:stretch>
        </p:blipFill>
        <p:spPr>
          <a:xfrm>
            <a:off x="1602706" y="2738348"/>
            <a:ext cx="5479168" cy="2143104"/>
          </a:xfrm>
          <a:prstGeom prst="rect">
            <a:avLst/>
          </a:prstGeom>
        </p:spPr>
      </p:pic>
      <p:sp>
        <p:nvSpPr>
          <p:cNvPr id="8" name="文本框 7">
            <a:extLst>
              <a:ext uri="{FF2B5EF4-FFF2-40B4-BE49-F238E27FC236}">
                <a16:creationId xmlns:a16="http://schemas.microsoft.com/office/drawing/2014/main" id="{3A82204A-A6A3-4643-B870-8EBB6CB82898}"/>
              </a:ext>
            </a:extLst>
          </p:cNvPr>
          <p:cNvSpPr txBox="1"/>
          <p:nvPr/>
        </p:nvSpPr>
        <p:spPr>
          <a:xfrm>
            <a:off x="3319346" y="5159875"/>
            <a:ext cx="2501798" cy="369332"/>
          </a:xfrm>
          <a:prstGeom prst="rect">
            <a:avLst/>
          </a:prstGeom>
          <a:noFill/>
        </p:spPr>
        <p:txBody>
          <a:bodyPr wrap="square" rtlCol="0">
            <a:spAutoFit/>
          </a:bodyPr>
          <a:lstStyle/>
          <a:p>
            <a:r>
              <a:rPr lang="en-GB" dirty="0"/>
              <a:t>Example Coaxial cable</a:t>
            </a:r>
          </a:p>
        </p:txBody>
      </p:sp>
      <p:pic>
        <p:nvPicPr>
          <p:cNvPr id="11" name="图片 10">
            <a:extLst>
              <a:ext uri="{FF2B5EF4-FFF2-40B4-BE49-F238E27FC236}">
                <a16:creationId xmlns:a16="http://schemas.microsoft.com/office/drawing/2014/main" id="{9B730CD3-8A55-4969-ACF6-8A66E5ED9A5B}"/>
              </a:ext>
            </a:extLst>
          </p:cNvPr>
          <p:cNvPicPr>
            <a:picLocks noChangeAspect="1"/>
          </p:cNvPicPr>
          <p:nvPr/>
        </p:nvPicPr>
        <p:blipFill>
          <a:blip r:embed="rId4"/>
          <a:stretch>
            <a:fillRect/>
          </a:stretch>
        </p:blipFill>
        <p:spPr>
          <a:xfrm>
            <a:off x="8017334" y="2450212"/>
            <a:ext cx="2501797" cy="2894329"/>
          </a:xfrm>
          <a:prstGeom prst="rect">
            <a:avLst/>
          </a:prstGeom>
        </p:spPr>
      </p:pic>
      <p:sp>
        <p:nvSpPr>
          <p:cNvPr id="12" name="文本框 11">
            <a:extLst>
              <a:ext uri="{FF2B5EF4-FFF2-40B4-BE49-F238E27FC236}">
                <a16:creationId xmlns:a16="http://schemas.microsoft.com/office/drawing/2014/main" id="{135C84D0-FD84-4F88-B8E0-49F1F6BA1842}"/>
              </a:ext>
            </a:extLst>
          </p:cNvPr>
          <p:cNvSpPr txBox="1"/>
          <p:nvPr/>
        </p:nvSpPr>
        <p:spPr>
          <a:xfrm>
            <a:off x="256032" y="6176963"/>
            <a:ext cx="6702552" cy="584775"/>
          </a:xfrm>
          <a:prstGeom prst="rect">
            <a:avLst/>
          </a:prstGeom>
          <a:noFill/>
        </p:spPr>
        <p:txBody>
          <a:bodyPr wrap="square" rtlCol="0">
            <a:spAutoFit/>
          </a:bodyPr>
          <a:lstStyle/>
          <a:p>
            <a:r>
              <a:rPr lang="en-GB" sz="1600" dirty="0">
                <a:hlinkClick r:id="rId5"/>
              </a:rPr>
              <a:t>https://www.sciencedirect.com/topics/engineering/transmission-line-theory</a:t>
            </a:r>
            <a:endParaRPr lang="en-GB" sz="1600" dirty="0"/>
          </a:p>
          <a:p>
            <a:endParaRPr lang="en-GB" sz="1600" dirty="0"/>
          </a:p>
        </p:txBody>
      </p:sp>
      <p:pic>
        <p:nvPicPr>
          <p:cNvPr id="14" name="图片 13">
            <a:extLst>
              <a:ext uri="{FF2B5EF4-FFF2-40B4-BE49-F238E27FC236}">
                <a16:creationId xmlns:a16="http://schemas.microsoft.com/office/drawing/2014/main" id="{EF758EFD-A447-46C9-8F2C-B319DC79BA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0203" y="86053"/>
            <a:ext cx="2501797" cy="1427406"/>
          </a:xfrm>
          <a:prstGeom prst="rect">
            <a:avLst/>
          </a:prstGeom>
        </p:spPr>
      </p:pic>
    </p:spTree>
    <p:extLst>
      <p:ext uri="{BB962C8B-B14F-4D97-AF65-F5344CB8AC3E}">
        <p14:creationId xmlns:p14="http://schemas.microsoft.com/office/powerpoint/2010/main" val="246250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The</a:t>
            </a:r>
            <a:r>
              <a:rPr lang="zh-CN" altLang="en-US" dirty="0"/>
              <a:t> </a:t>
            </a:r>
            <a:r>
              <a:rPr lang="en-GB" altLang="zh-CN" dirty="0"/>
              <a:t>mechanism of VNA</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GB" dirty="0"/>
              <a:t>Terminated transmission line</a:t>
            </a:r>
          </a:p>
        </p:txBody>
      </p:sp>
      <p:pic>
        <p:nvPicPr>
          <p:cNvPr id="2" name="图片 1">
            <a:extLst>
              <a:ext uri="{FF2B5EF4-FFF2-40B4-BE49-F238E27FC236}">
                <a16:creationId xmlns:a16="http://schemas.microsoft.com/office/drawing/2014/main" id="{B773C80C-3458-41C7-AEBF-A3CED32E50BD}"/>
              </a:ext>
            </a:extLst>
          </p:cNvPr>
          <p:cNvPicPr>
            <a:picLocks noChangeAspect="1"/>
          </p:cNvPicPr>
          <p:nvPr/>
        </p:nvPicPr>
        <p:blipFill>
          <a:blip r:embed="rId3"/>
          <a:stretch>
            <a:fillRect/>
          </a:stretch>
        </p:blipFill>
        <p:spPr>
          <a:xfrm>
            <a:off x="904038" y="2366828"/>
            <a:ext cx="3822383" cy="3089226"/>
          </a:xfrm>
          <a:prstGeom prst="rect">
            <a:avLst/>
          </a:prstGeom>
        </p:spPr>
      </p:pic>
      <p:sp>
        <p:nvSpPr>
          <p:cNvPr id="3" name="箭头: 右 2">
            <a:extLst>
              <a:ext uri="{FF2B5EF4-FFF2-40B4-BE49-F238E27FC236}">
                <a16:creationId xmlns:a16="http://schemas.microsoft.com/office/drawing/2014/main" id="{A1652230-C38A-4A71-9A18-64B095FF25BB}"/>
              </a:ext>
            </a:extLst>
          </p:cNvPr>
          <p:cNvSpPr/>
          <p:nvPr/>
        </p:nvSpPr>
        <p:spPr>
          <a:xfrm>
            <a:off x="5063947" y="3627977"/>
            <a:ext cx="1755648" cy="28346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图片 5">
            <a:extLst>
              <a:ext uri="{FF2B5EF4-FFF2-40B4-BE49-F238E27FC236}">
                <a16:creationId xmlns:a16="http://schemas.microsoft.com/office/drawing/2014/main" id="{497999B8-E53B-47A8-ACD5-37A367A16C48}"/>
              </a:ext>
            </a:extLst>
          </p:cNvPr>
          <p:cNvPicPr>
            <a:picLocks noChangeAspect="1"/>
          </p:cNvPicPr>
          <p:nvPr/>
        </p:nvPicPr>
        <p:blipFill>
          <a:blip r:embed="rId4"/>
          <a:stretch>
            <a:fillRect/>
          </a:stretch>
        </p:blipFill>
        <p:spPr>
          <a:xfrm>
            <a:off x="7254695" y="2366254"/>
            <a:ext cx="4436631" cy="2686780"/>
          </a:xfrm>
          <a:prstGeom prst="rect">
            <a:avLst/>
          </a:prstGeom>
        </p:spPr>
      </p:pic>
      <p:pic>
        <p:nvPicPr>
          <p:cNvPr id="7" name="图片 6">
            <a:extLst>
              <a:ext uri="{FF2B5EF4-FFF2-40B4-BE49-F238E27FC236}">
                <a16:creationId xmlns:a16="http://schemas.microsoft.com/office/drawing/2014/main" id="{6A1348A1-5407-4044-8644-5062C9E4ADEB}"/>
              </a:ext>
            </a:extLst>
          </p:cNvPr>
          <p:cNvPicPr>
            <a:picLocks noChangeAspect="1"/>
          </p:cNvPicPr>
          <p:nvPr/>
        </p:nvPicPr>
        <p:blipFill>
          <a:blip r:embed="rId5"/>
          <a:stretch>
            <a:fillRect/>
          </a:stretch>
        </p:blipFill>
        <p:spPr>
          <a:xfrm>
            <a:off x="6526091" y="497235"/>
            <a:ext cx="3785236" cy="1480545"/>
          </a:xfrm>
          <a:prstGeom prst="rect">
            <a:avLst/>
          </a:prstGeom>
        </p:spPr>
      </p:pic>
      <p:sp>
        <p:nvSpPr>
          <p:cNvPr id="8" name="文本框 7">
            <a:extLst>
              <a:ext uri="{FF2B5EF4-FFF2-40B4-BE49-F238E27FC236}">
                <a16:creationId xmlns:a16="http://schemas.microsoft.com/office/drawing/2014/main" id="{3A82204A-A6A3-4643-B870-8EBB6CB82898}"/>
              </a:ext>
            </a:extLst>
          </p:cNvPr>
          <p:cNvSpPr txBox="1"/>
          <p:nvPr/>
        </p:nvSpPr>
        <p:spPr>
          <a:xfrm>
            <a:off x="7119463" y="1966783"/>
            <a:ext cx="2501798" cy="307777"/>
          </a:xfrm>
          <a:prstGeom prst="rect">
            <a:avLst/>
          </a:prstGeom>
          <a:noFill/>
        </p:spPr>
        <p:txBody>
          <a:bodyPr wrap="square" rtlCol="0">
            <a:spAutoFit/>
          </a:bodyPr>
          <a:lstStyle/>
          <a:p>
            <a:r>
              <a:rPr lang="en-GB" sz="1400" dirty="0"/>
              <a:t>Example  Coaxial cable</a:t>
            </a:r>
          </a:p>
        </p:txBody>
      </p:sp>
      <p:pic>
        <p:nvPicPr>
          <p:cNvPr id="10" name="图片 9">
            <a:extLst>
              <a:ext uri="{FF2B5EF4-FFF2-40B4-BE49-F238E27FC236}">
                <a16:creationId xmlns:a16="http://schemas.microsoft.com/office/drawing/2014/main" id="{4B6A1D71-E5A9-43CF-9534-829F6CD69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7241" y="4737548"/>
            <a:ext cx="3495675" cy="1533525"/>
          </a:xfrm>
          <a:prstGeom prst="rect">
            <a:avLst/>
          </a:prstGeom>
        </p:spPr>
      </p:pic>
      <p:pic>
        <p:nvPicPr>
          <p:cNvPr id="11" name="图片 10">
            <a:extLst>
              <a:ext uri="{FF2B5EF4-FFF2-40B4-BE49-F238E27FC236}">
                <a16:creationId xmlns:a16="http://schemas.microsoft.com/office/drawing/2014/main" id="{9B730CD3-8A55-4969-ACF6-8A66E5ED9A5B}"/>
              </a:ext>
            </a:extLst>
          </p:cNvPr>
          <p:cNvPicPr>
            <a:picLocks noChangeAspect="1"/>
          </p:cNvPicPr>
          <p:nvPr/>
        </p:nvPicPr>
        <p:blipFill>
          <a:blip r:embed="rId7"/>
          <a:stretch>
            <a:fillRect/>
          </a:stretch>
        </p:blipFill>
        <p:spPr>
          <a:xfrm>
            <a:off x="10551738" y="568176"/>
            <a:ext cx="1487310" cy="1720669"/>
          </a:xfrm>
          <a:prstGeom prst="rect">
            <a:avLst/>
          </a:prstGeom>
        </p:spPr>
      </p:pic>
      <p:sp>
        <p:nvSpPr>
          <p:cNvPr id="12" name="文本框 11">
            <a:extLst>
              <a:ext uri="{FF2B5EF4-FFF2-40B4-BE49-F238E27FC236}">
                <a16:creationId xmlns:a16="http://schemas.microsoft.com/office/drawing/2014/main" id="{135C84D0-FD84-4F88-B8E0-49F1F6BA1842}"/>
              </a:ext>
            </a:extLst>
          </p:cNvPr>
          <p:cNvSpPr txBox="1"/>
          <p:nvPr/>
        </p:nvSpPr>
        <p:spPr>
          <a:xfrm>
            <a:off x="256032" y="6176963"/>
            <a:ext cx="6702552" cy="584775"/>
          </a:xfrm>
          <a:prstGeom prst="rect">
            <a:avLst/>
          </a:prstGeom>
          <a:noFill/>
        </p:spPr>
        <p:txBody>
          <a:bodyPr wrap="square" rtlCol="0">
            <a:spAutoFit/>
          </a:bodyPr>
          <a:lstStyle/>
          <a:p>
            <a:r>
              <a:rPr lang="en-GB" sz="1600" dirty="0">
                <a:hlinkClick r:id="rId8"/>
              </a:rPr>
              <a:t>https://www.sciencedirect.com/topics/engineering/transmission-line-theory</a:t>
            </a:r>
            <a:endParaRPr lang="en-GB" sz="1600" dirty="0"/>
          </a:p>
          <a:p>
            <a:endParaRPr lang="en-GB" sz="1600" dirty="0"/>
          </a:p>
        </p:txBody>
      </p:sp>
    </p:spTree>
    <p:extLst>
      <p:ext uri="{BB962C8B-B14F-4D97-AF65-F5344CB8AC3E}">
        <p14:creationId xmlns:p14="http://schemas.microsoft.com/office/powerpoint/2010/main" val="111428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1325563"/>
          </a:xfrm>
        </p:spPr>
        <p:txBody>
          <a:bodyPr>
            <a:normAutofit/>
          </a:bodyPr>
          <a:lstStyle/>
          <a:p>
            <a:r>
              <a:rPr lang="en-GB" dirty="0"/>
              <a:t>The</a:t>
            </a:r>
            <a:r>
              <a:rPr lang="zh-CN" altLang="en-US" dirty="0"/>
              <a:t> </a:t>
            </a:r>
            <a:r>
              <a:rPr lang="en-GB" altLang="zh-CN" dirty="0"/>
              <a:t>mechanism of VNA</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753482" y="1452345"/>
            <a:ext cx="4023344" cy="4351338"/>
          </a:xfrm>
        </p:spPr>
        <p:txBody>
          <a:bodyPr>
            <a:normAutofit/>
          </a:bodyPr>
          <a:lstStyle/>
          <a:p>
            <a:r>
              <a:rPr lang="en-GB" sz="2000" dirty="0"/>
              <a:t>Signal separation</a:t>
            </a:r>
          </a:p>
          <a:p>
            <a:pPr marL="0" indent="0">
              <a:buNone/>
            </a:pPr>
            <a:r>
              <a:rPr lang="en-GB" sz="2000" dirty="0"/>
              <a:t>      measure a portion of the incident wave to provide a reference.</a:t>
            </a:r>
          </a:p>
          <a:p>
            <a:pPr marL="0" indent="0">
              <a:buNone/>
            </a:pPr>
            <a:r>
              <a:rPr lang="en-GB" sz="2000" dirty="0"/>
              <a:t>      separate the incident and reflected signal </a:t>
            </a:r>
          </a:p>
          <a:p>
            <a:pPr marL="0" indent="0">
              <a:buNone/>
            </a:pPr>
            <a:endParaRPr lang="en-GB" sz="2000" dirty="0"/>
          </a:p>
          <a:p>
            <a:r>
              <a:rPr lang="en-GB" sz="2000" dirty="0"/>
              <a:t>Reflection coefficient/</a:t>
            </a:r>
          </a:p>
          <a:p>
            <a:pPr marL="0" indent="0">
              <a:buNone/>
            </a:pPr>
            <a:r>
              <a:rPr lang="en-GB" sz="2000" dirty="0"/>
              <a:t>Gain phase plot</a:t>
            </a:r>
          </a:p>
          <a:p>
            <a:pPr marL="0" indent="0">
              <a:buNone/>
            </a:pPr>
            <a:endParaRPr lang="en-GB" sz="2000" dirty="0"/>
          </a:p>
        </p:txBody>
      </p:sp>
      <p:pic>
        <p:nvPicPr>
          <p:cNvPr id="2" name="图片 1">
            <a:extLst>
              <a:ext uri="{FF2B5EF4-FFF2-40B4-BE49-F238E27FC236}">
                <a16:creationId xmlns:a16="http://schemas.microsoft.com/office/drawing/2014/main" id="{5814F19B-611A-43A6-9C73-C1CADE30EF1E}"/>
              </a:ext>
            </a:extLst>
          </p:cNvPr>
          <p:cNvPicPr>
            <a:picLocks noChangeAspect="1"/>
          </p:cNvPicPr>
          <p:nvPr/>
        </p:nvPicPr>
        <p:blipFill rotWithShape="1">
          <a:blip r:embed="rId3"/>
          <a:srcRect l="2066" r="12958" b="2"/>
          <a:stretch/>
        </p:blipFill>
        <p:spPr>
          <a:xfrm>
            <a:off x="5883363" y="1292659"/>
            <a:ext cx="6233160" cy="4272681"/>
          </a:xfrm>
          <a:prstGeom prst="rect">
            <a:avLst/>
          </a:prstGeom>
        </p:spPr>
      </p:pic>
      <p:pic>
        <p:nvPicPr>
          <p:cNvPr id="3" name="图片 2">
            <a:extLst>
              <a:ext uri="{FF2B5EF4-FFF2-40B4-BE49-F238E27FC236}">
                <a16:creationId xmlns:a16="http://schemas.microsoft.com/office/drawing/2014/main" id="{D19DA2DF-3822-4715-AE83-408A96AD76F8}"/>
              </a:ext>
            </a:extLst>
          </p:cNvPr>
          <p:cNvPicPr>
            <a:picLocks noChangeAspect="1"/>
          </p:cNvPicPr>
          <p:nvPr/>
        </p:nvPicPr>
        <p:blipFill>
          <a:blip r:embed="rId4"/>
          <a:stretch>
            <a:fillRect/>
          </a:stretch>
        </p:blipFill>
        <p:spPr>
          <a:xfrm>
            <a:off x="5195033" y="2260106"/>
            <a:ext cx="1257681" cy="1142766"/>
          </a:xfrm>
          <a:prstGeom prst="rect">
            <a:avLst/>
          </a:prstGeom>
        </p:spPr>
      </p:pic>
      <p:pic>
        <p:nvPicPr>
          <p:cNvPr id="6" name="图片 5">
            <a:extLst>
              <a:ext uri="{FF2B5EF4-FFF2-40B4-BE49-F238E27FC236}">
                <a16:creationId xmlns:a16="http://schemas.microsoft.com/office/drawing/2014/main" id="{DC48E712-C27A-42EE-89D6-8182A337C01E}"/>
              </a:ext>
            </a:extLst>
          </p:cNvPr>
          <p:cNvPicPr>
            <a:picLocks noChangeAspect="1"/>
          </p:cNvPicPr>
          <p:nvPr/>
        </p:nvPicPr>
        <p:blipFill>
          <a:blip r:embed="rId5"/>
          <a:stretch>
            <a:fillRect/>
          </a:stretch>
        </p:blipFill>
        <p:spPr>
          <a:xfrm>
            <a:off x="5314012" y="3319782"/>
            <a:ext cx="1138702" cy="947093"/>
          </a:xfrm>
          <a:prstGeom prst="rect">
            <a:avLst/>
          </a:prstGeom>
        </p:spPr>
      </p:pic>
      <p:pic>
        <p:nvPicPr>
          <p:cNvPr id="7" name="图片 6">
            <a:extLst>
              <a:ext uri="{FF2B5EF4-FFF2-40B4-BE49-F238E27FC236}">
                <a16:creationId xmlns:a16="http://schemas.microsoft.com/office/drawing/2014/main" id="{55086850-E4C0-4721-8BD4-493DE3AC07BC}"/>
              </a:ext>
            </a:extLst>
          </p:cNvPr>
          <p:cNvPicPr>
            <a:picLocks noChangeAspect="1"/>
          </p:cNvPicPr>
          <p:nvPr/>
        </p:nvPicPr>
        <p:blipFill>
          <a:blip r:embed="rId6"/>
          <a:stretch>
            <a:fillRect/>
          </a:stretch>
        </p:blipFill>
        <p:spPr>
          <a:xfrm>
            <a:off x="5394733" y="3943083"/>
            <a:ext cx="1356011" cy="1142767"/>
          </a:xfrm>
          <a:prstGeom prst="rect">
            <a:avLst/>
          </a:prstGeom>
        </p:spPr>
      </p:pic>
      <p:cxnSp>
        <p:nvCxnSpPr>
          <p:cNvPr id="9" name="直接箭头连接符 8">
            <a:extLst>
              <a:ext uri="{FF2B5EF4-FFF2-40B4-BE49-F238E27FC236}">
                <a16:creationId xmlns:a16="http://schemas.microsoft.com/office/drawing/2014/main" id="{DFF5D3A7-A7E6-4F69-AD68-AAFBA1D03A79}"/>
              </a:ext>
            </a:extLst>
          </p:cNvPr>
          <p:cNvCxnSpPr/>
          <p:nvPr/>
        </p:nvCxnSpPr>
        <p:spPr>
          <a:xfrm flipH="1">
            <a:off x="6466232" y="3108346"/>
            <a:ext cx="569024" cy="34644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921B0307-FEAB-4F2B-A98A-D3B590EA464D}"/>
              </a:ext>
            </a:extLst>
          </p:cNvPr>
          <p:cNvPicPr>
            <a:picLocks noChangeAspect="1"/>
          </p:cNvPicPr>
          <p:nvPr/>
        </p:nvPicPr>
        <p:blipFill>
          <a:blip r:embed="rId7"/>
          <a:stretch>
            <a:fillRect/>
          </a:stretch>
        </p:blipFill>
        <p:spPr>
          <a:xfrm>
            <a:off x="846182" y="4514466"/>
            <a:ext cx="2514600" cy="1009650"/>
          </a:xfrm>
          <a:prstGeom prst="rect">
            <a:avLst/>
          </a:prstGeom>
        </p:spPr>
      </p:pic>
      <p:sp>
        <p:nvSpPr>
          <p:cNvPr id="11" name="文本框 10">
            <a:extLst>
              <a:ext uri="{FF2B5EF4-FFF2-40B4-BE49-F238E27FC236}">
                <a16:creationId xmlns:a16="http://schemas.microsoft.com/office/drawing/2014/main" id="{B54AC3AF-298F-4ACA-A5CD-77190EEFC244}"/>
              </a:ext>
            </a:extLst>
          </p:cNvPr>
          <p:cNvSpPr txBox="1"/>
          <p:nvPr/>
        </p:nvSpPr>
        <p:spPr>
          <a:xfrm>
            <a:off x="4396434" y="6242318"/>
            <a:ext cx="7578547" cy="646331"/>
          </a:xfrm>
          <a:prstGeom prst="rect">
            <a:avLst/>
          </a:prstGeom>
          <a:noFill/>
        </p:spPr>
        <p:txBody>
          <a:bodyPr wrap="square" rtlCol="0">
            <a:spAutoFit/>
          </a:bodyPr>
          <a:lstStyle/>
          <a:p>
            <a:r>
              <a:rPr lang="en-GB" dirty="0">
                <a:hlinkClick r:id="rId8"/>
              </a:rPr>
              <a:t>https://www.keysight.com/upload/cmc_upload/All/BTB_Network_2005-1.pdf</a:t>
            </a:r>
            <a:endParaRPr lang="en-GB" dirty="0"/>
          </a:p>
          <a:p>
            <a:endParaRPr lang="en-GB" dirty="0"/>
          </a:p>
        </p:txBody>
      </p:sp>
    </p:spTree>
    <p:extLst>
      <p:ext uri="{BB962C8B-B14F-4D97-AF65-F5344CB8AC3E}">
        <p14:creationId xmlns:p14="http://schemas.microsoft.com/office/powerpoint/2010/main" val="194509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The</a:t>
            </a:r>
            <a:r>
              <a:rPr lang="zh-CN" altLang="en-US" dirty="0"/>
              <a:t> </a:t>
            </a:r>
            <a:r>
              <a:rPr lang="en-GB" altLang="zh-CN" dirty="0"/>
              <a:t>mechanism of VNA</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55141"/>
            <a:ext cx="10515600" cy="4814507"/>
          </a:xfrm>
        </p:spPr>
        <p:txBody>
          <a:bodyPr/>
          <a:lstStyle/>
          <a:p>
            <a:r>
              <a:rPr lang="en-GB" dirty="0"/>
              <a:t>Relation between the reflection coefficient and load impedance</a:t>
            </a:r>
          </a:p>
        </p:txBody>
      </p:sp>
      <p:sp>
        <p:nvSpPr>
          <p:cNvPr id="2" name="文本框 1">
            <a:extLst>
              <a:ext uri="{FF2B5EF4-FFF2-40B4-BE49-F238E27FC236}">
                <a16:creationId xmlns:a16="http://schemas.microsoft.com/office/drawing/2014/main" id="{3EF478C3-5A2E-4E71-9274-D87195005CF2}"/>
              </a:ext>
            </a:extLst>
          </p:cNvPr>
          <p:cNvSpPr txBox="1"/>
          <p:nvPr/>
        </p:nvSpPr>
        <p:spPr>
          <a:xfrm>
            <a:off x="4798771" y="6364224"/>
            <a:ext cx="7293255" cy="646331"/>
          </a:xfrm>
          <a:prstGeom prst="rect">
            <a:avLst/>
          </a:prstGeom>
          <a:noFill/>
        </p:spPr>
        <p:txBody>
          <a:bodyPr wrap="square" rtlCol="0">
            <a:spAutoFit/>
          </a:bodyPr>
          <a:lstStyle/>
          <a:p>
            <a:r>
              <a:rPr lang="en-GB" dirty="0">
                <a:hlinkClick r:id="rId3"/>
              </a:rPr>
              <a:t>https://www.sciencedirect.com/topics/engineering/reflection-coefficient</a:t>
            </a:r>
            <a:endParaRPr lang="en-GB" dirty="0"/>
          </a:p>
          <a:p>
            <a:endParaRPr lang="en-GB" dirty="0"/>
          </a:p>
        </p:txBody>
      </p:sp>
      <p:pic>
        <p:nvPicPr>
          <p:cNvPr id="3" name="图片 2">
            <a:extLst>
              <a:ext uri="{FF2B5EF4-FFF2-40B4-BE49-F238E27FC236}">
                <a16:creationId xmlns:a16="http://schemas.microsoft.com/office/drawing/2014/main" id="{3F074006-2C85-4DA6-A6FC-D2ED441F9648}"/>
              </a:ext>
            </a:extLst>
          </p:cNvPr>
          <p:cNvPicPr>
            <a:picLocks noChangeAspect="1"/>
          </p:cNvPicPr>
          <p:nvPr/>
        </p:nvPicPr>
        <p:blipFill>
          <a:blip r:embed="rId4"/>
          <a:stretch>
            <a:fillRect/>
          </a:stretch>
        </p:blipFill>
        <p:spPr>
          <a:xfrm>
            <a:off x="1083120" y="2622441"/>
            <a:ext cx="1604961" cy="1273893"/>
          </a:xfrm>
          <a:prstGeom prst="rect">
            <a:avLst/>
          </a:prstGeom>
        </p:spPr>
      </p:pic>
      <p:pic>
        <p:nvPicPr>
          <p:cNvPr id="6" name="图片 5">
            <a:extLst>
              <a:ext uri="{FF2B5EF4-FFF2-40B4-BE49-F238E27FC236}">
                <a16:creationId xmlns:a16="http://schemas.microsoft.com/office/drawing/2014/main" id="{00D374CE-9D8B-4E36-83B3-FFF5BBECDBF7}"/>
              </a:ext>
            </a:extLst>
          </p:cNvPr>
          <p:cNvPicPr>
            <a:picLocks noChangeAspect="1"/>
          </p:cNvPicPr>
          <p:nvPr/>
        </p:nvPicPr>
        <p:blipFill>
          <a:blip r:embed="rId5"/>
          <a:stretch>
            <a:fillRect/>
          </a:stretch>
        </p:blipFill>
        <p:spPr>
          <a:xfrm>
            <a:off x="3021283" y="2675021"/>
            <a:ext cx="1734922" cy="536139"/>
          </a:xfrm>
          <a:prstGeom prst="rect">
            <a:avLst/>
          </a:prstGeom>
        </p:spPr>
      </p:pic>
      <p:pic>
        <p:nvPicPr>
          <p:cNvPr id="7" name="图片 6">
            <a:extLst>
              <a:ext uri="{FF2B5EF4-FFF2-40B4-BE49-F238E27FC236}">
                <a16:creationId xmlns:a16="http://schemas.microsoft.com/office/drawing/2014/main" id="{0850733B-7424-4BE0-8CB1-5A415AA49051}"/>
              </a:ext>
            </a:extLst>
          </p:cNvPr>
          <p:cNvPicPr>
            <a:picLocks noChangeAspect="1"/>
          </p:cNvPicPr>
          <p:nvPr/>
        </p:nvPicPr>
        <p:blipFill>
          <a:blip r:embed="rId6"/>
          <a:stretch>
            <a:fillRect/>
          </a:stretch>
        </p:blipFill>
        <p:spPr>
          <a:xfrm>
            <a:off x="3021283" y="3211160"/>
            <a:ext cx="2172121" cy="653891"/>
          </a:xfrm>
          <a:prstGeom prst="rect">
            <a:avLst/>
          </a:prstGeom>
        </p:spPr>
      </p:pic>
      <p:pic>
        <p:nvPicPr>
          <p:cNvPr id="8" name="图片 7">
            <a:extLst>
              <a:ext uri="{FF2B5EF4-FFF2-40B4-BE49-F238E27FC236}">
                <a16:creationId xmlns:a16="http://schemas.microsoft.com/office/drawing/2014/main" id="{240031D2-2E6C-475F-892B-BB370305CBB6}"/>
              </a:ext>
            </a:extLst>
          </p:cNvPr>
          <p:cNvPicPr>
            <a:picLocks noChangeAspect="1"/>
          </p:cNvPicPr>
          <p:nvPr/>
        </p:nvPicPr>
        <p:blipFill>
          <a:blip r:embed="rId7"/>
          <a:stretch>
            <a:fillRect/>
          </a:stretch>
        </p:blipFill>
        <p:spPr>
          <a:xfrm>
            <a:off x="5435627" y="2678043"/>
            <a:ext cx="2619375" cy="1143000"/>
          </a:xfrm>
          <a:prstGeom prst="rect">
            <a:avLst/>
          </a:prstGeom>
        </p:spPr>
      </p:pic>
      <p:pic>
        <p:nvPicPr>
          <p:cNvPr id="9" name="图片 8">
            <a:extLst>
              <a:ext uri="{FF2B5EF4-FFF2-40B4-BE49-F238E27FC236}">
                <a16:creationId xmlns:a16="http://schemas.microsoft.com/office/drawing/2014/main" id="{17047F46-1B33-47A5-A4DB-246556194669}"/>
              </a:ext>
            </a:extLst>
          </p:cNvPr>
          <p:cNvPicPr>
            <a:picLocks noChangeAspect="1"/>
          </p:cNvPicPr>
          <p:nvPr/>
        </p:nvPicPr>
        <p:blipFill>
          <a:blip r:embed="rId8"/>
          <a:stretch>
            <a:fillRect/>
          </a:stretch>
        </p:blipFill>
        <p:spPr>
          <a:xfrm>
            <a:off x="1127867" y="4235559"/>
            <a:ext cx="1647825" cy="933450"/>
          </a:xfrm>
          <a:prstGeom prst="rect">
            <a:avLst/>
          </a:prstGeom>
        </p:spPr>
      </p:pic>
      <p:pic>
        <p:nvPicPr>
          <p:cNvPr id="10" name="图片 9">
            <a:extLst>
              <a:ext uri="{FF2B5EF4-FFF2-40B4-BE49-F238E27FC236}">
                <a16:creationId xmlns:a16="http://schemas.microsoft.com/office/drawing/2014/main" id="{3ED49CF6-207F-4A02-88FE-F3755605E7F1}"/>
              </a:ext>
            </a:extLst>
          </p:cNvPr>
          <p:cNvPicPr>
            <a:picLocks noChangeAspect="1"/>
          </p:cNvPicPr>
          <p:nvPr/>
        </p:nvPicPr>
        <p:blipFill>
          <a:blip r:embed="rId9"/>
          <a:stretch>
            <a:fillRect/>
          </a:stretch>
        </p:blipFill>
        <p:spPr>
          <a:xfrm>
            <a:off x="2950938" y="4289284"/>
            <a:ext cx="2474519" cy="1305522"/>
          </a:xfrm>
          <a:prstGeom prst="rect">
            <a:avLst/>
          </a:prstGeom>
        </p:spPr>
      </p:pic>
      <p:pic>
        <p:nvPicPr>
          <p:cNvPr id="11" name="图片 10">
            <a:extLst>
              <a:ext uri="{FF2B5EF4-FFF2-40B4-BE49-F238E27FC236}">
                <a16:creationId xmlns:a16="http://schemas.microsoft.com/office/drawing/2014/main" id="{08D20219-B381-45B2-932A-8195D0F37C51}"/>
              </a:ext>
            </a:extLst>
          </p:cNvPr>
          <p:cNvPicPr>
            <a:picLocks noChangeAspect="1"/>
          </p:cNvPicPr>
          <p:nvPr/>
        </p:nvPicPr>
        <p:blipFill>
          <a:blip r:embed="rId10"/>
          <a:stretch>
            <a:fillRect/>
          </a:stretch>
        </p:blipFill>
        <p:spPr>
          <a:xfrm>
            <a:off x="5600703" y="4365782"/>
            <a:ext cx="2114550" cy="1152525"/>
          </a:xfrm>
          <a:prstGeom prst="rect">
            <a:avLst/>
          </a:prstGeom>
        </p:spPr>
      </p:pic>
      <p:sp>
        <p:nvSpPr>
          <p:cNvPr id="13" name="文本框 12">
            <a:extLst>
              <a:ext uri="{FF2B5EF4-FFF2-40B4-BE49-F238E27FC236}">
                <a16:creationId xmlns:a16="http://schemas.microsoft.com/office/drawing/2014/main" id="{C5C265A3-7730-4759-90F6-2E507E7AB6AC}"/>
              </a:ext>
            </a:extLst>
          </p:cNvPr>
          <p:cNvSpPr txBox="1"/>
          <p:nvPr/>
        </p:nvSpPr>
        <p:spPr>
          <a:xfrm>
            <a:off x="1060554" y="2249876"/>
            <a:ext cx="1523530" cy="276999"/>
          </a:xfrm>
          <a:prstGeom prst="rect">
            <a:avLst/>
          </a:prstGeom>
          <a:noFill/>
        </p:spPr>
        <p:txBody>
          <a:bodyPr wrap="square" rtlCol="0">
            <a:spAutoFit/>
          </a:bodyPr>
          <a:lstStyle/>
          <a:p>
            <a:r>
              <a:rPr lang="en-GB" sz="1200" dirty="0"/>
              <a:t>Maxwell’s equations</a:t>
            </a:r>
          </a:p>
        </p:txBody>
      </p:sp>
      <p:sp>
        <p:nvSpPr>
          <p:cNvPr id="14" name="文本框 13">
            <a:extLst>
              <a:ext uri="{FF2B5EF4-FFF2-40B4-BE49-F238E27FC236}">
                <a16:creationId xmlns:a16="http://schemas.microsoft.com/office/drawing/2014/main" id="{A3A69862-4F32-4754-84C6-45ADE5BE09CB}"/>
              </a:ext>
            </a:extLst>
          </p:cNvPr>
          <p:cNvSpPr txBox="1"/>
          <p:nvPr/>
        </p:nvSpPr>
        <p:spPr>
          <a:xfrm>
            <a:off x="2939852" y="2210433"/>
            <a:ext cx="1523530" cy="461665"/>
          </a:xfrm>
          <a:prstGeom prst="rect">
            <a:avLst/>
          </a:prstGeom>
          <a:noFill/>
        </p:spPr>
        <p:txBody>
          <a:bodyPr wrap="square" rtlCol="0">
            <a:spAutoFit/>
          </a:bodyPr>
          <a:lstStyle/>
          <a:p>
            <a:r>
              <a:rPr lang="en-GB" sz="1200" dirty="0"/>
              <a:t>Wave equations and boundary conditions</a:t>
            </a:r>
          </a:p>
        </p:txBody>
      </p:sp>
      <p:sp>
        <p:nvSpPr>
          <p:cNvPr id="15" name="文本框 14">
            <a:extLst>
              <a:ext uri="{FF2B5EF4-FFF2-40B4-BE49-F238E27FC236}">
                <a16:creationId xmlns:a16="http://schemas.microsoft.com/office/drawing/2014/main" id="{E6989D71-9268-4D4C-9A21-D30D77FB1844}"/>
              </a:ext>
            </a:extLst>
          </p:cNvPr>
          <p:cNvSpPr txBox="1"/>
          <p:nvPr/>
        </p:nvSpPr>
        <p:spPr>
          <a:xfrm>
            <a:off x="5425457" y="2197009"/>
            <a:ext cx="1523530" cy="461665"/>
          </a:xfrm>
          <a:prstGeom prst="rect">
            <a:avLst/>
          </a:prstGeom>
          <a:noFill/>
        </p:spPr>
        <p:txBody>
          <a:bodyPr wrap="square" rtlCol="0">
            <a:spAutoFit/>
          </a:bodyPr>
          <a:lstStyle/>
          <a:p>
            <a:r>
              <a:rPr lang="en-GB" sz="1200" dirty="0"/>
              <a:t>Solution to EM wave propagation</a:t>
            </a:r>
          </a:p>
        </p:txBody>
      </p:sp>
      <p:sp>
        <p:nvSpPr>
          <p:cNvPr id="16" name="文本框 15">
            <a:extLst>
              <a:ext uri="{FF2B5EF4-FFF2-40B4-BE49-F238E27FC236}">
                <a16:creationId xmlns:a16="http://schemas.microsoft.com/office/drawing/2014/main" id="{7D81ED93-40A2-461D-9F65-E400ED10407D}"/>
              </a:ext>
            </a:extLst>
          </p:cNvPr>
          <p:cNvSpPr txBox="1"/>
          <p:nvPr/>
        </p:nvSpPr>
        <p:spPr>
          <a:xfrm>
            <a:off x="1101269" y="3912350"/>
            <a:ext cx="1523530" cy="276999"/>
          </a:xfrm>
          <a:prstGeom prst="rect">
            <a:avLst/>
          </a:prstGeom>
          <a:noFill/>
        </p:spPr>
        <p:txBody>
          <a:bodyPr wrap="square" rtlCol="0">
            <a:spAutoFit/>
          </a:bodyPr>
          <a:lstStyle/>
          <a:p>
            <a:r>
              <a:rPr lang="en-GB" sz="1200" dirty="0"/>
              <a:t>Kirchhoff's laws</a:t>
            </a:r>
            <a:endParaRPr lang="en-GB" sz="1000" dirty="0"/>
          </a:p>
        </p:txBody>
      </p:sp>
      <p:sp>
        <p:nvSpPr>
          <p:cNvPr id="17" name="文本框 16">
            <a:extLst>
              <a:ext uri="{FF2B5EF4-FFF2-40B4-BE49-F238E27FC236}">
                <a16:creationId xmlns:a16="http://schemas.microsoft.com/office/drawing/2014/main" id="{ED5C65CF-77DB-4A57-972F-A2BACB106BBB}"/>
              </a:ext>
            </a:extLst>
          </p:cNvPr>
          <p:cNvSpPr txBox="1"/>
          <p:nvPr/>
        </p:nvSpPr>
        <p:spPr>
          <a:xfrm>
            <a:off x="2939852" y="3870210"/>
            <a:ext cx="1523530" cy="461665"/>
          </a:xfrm>
          <a:prstGeom prst="rect">
            <a:avLst/>
          </a:prstGeom>
          <a:noFill/>
        </p:spPr>
        <p:txBody>
          <a:bodyPr wrap="square" rtlCol="0">
            <a:spAutoFit/>
          </a:bodyPr>
          <a:lstStyle/>
          <a:p>
            <a:r>
              <a:rPr lang="en-GB" sz="1200" dirty="0"/>
              <a:t>Wave equations and boundary conditions</a:t>
            </a:r>
          </a:p>
        </p:txBody>
      </p:sp>
      <p:sp>
        <p:nvSpPr>
          <p:cNvPr id="19" name="文本框 18">
            <a:extLst>
              <a:ext uri="{FF2B5EF4-FFF2-40B4-BE49-F238E27FC236}">
                <a16:creationId xmlns:a16="http://schemas.microsoft.com/office/drawing/2014/main" id="{E1670B96-16D2-43D7-B58B-84CA43E887EB}"/>
              </a:ext>
            </a:extLst>
          </p:cNvPr>
          <p:cNvSpPr txBox="1"/>
          <p:nvPr/>
        </p:nvSpPr>
        <p:spPr>
          <a:xfrm>
            <a:off x="5526606" y="3866981"/>
            <a:ext cx="1795909" cy="461665"/>
          </a:xfrm>
          <a:prstGeom prst="rect">
            <a:avLst/>
          </a:prstGeom>
          <a:noFill/>
        </p:spPr>
        <p:txBody>
          <a:bodyPr wrap="square" rtlCol="0">
            <a:spAutoFit/>
          </a:bodyPr>
          <a:lstStyle/>
          <a:p>
            <a:r>
              <a:rPr lang="en-GB" sz="1200" dirty="0"/>
              <a:t>Solution to voltage and current distribution</a:t>
            </a:r>
          </a:p>
        </p:txBody>
      </p:sp>
      <p:pic>
        <p:nvPicPr>
          <p:cNvPr id="20" name="图片 19">
            <a:extLst>
              <a:ext uri="{FF2B5EF4-FFF2-40B4-BE49-F238E27FC236}">
                <a16:creationId xmlns:a16="http://schemas.microsoft.com/office/drawing/2014/main" id="{EBDED0DB-0B62-4365-AD57-1CDCA2B05F69}"/>
              </a:ext>
            </a:extLst>
          </p:cNvPr>
          <p:cNvPicPr>
            <a:picLocks noChangeAspect="1"/>
          </p:cNvPicPr>
          <p:nvPr/>
        </p:nvPicPr>
        <p:blipFill>
          <a:blip r:embed="rId11"/>
          <a:stretch>
            <a:fillRect/>
          </a:stretch>
        </p:blipFill>
        <p:spPr>
          <a:xfrm>
            <a:off x="9343167" y="2707853"/>
            <a:ext cx="2067120" cy="882975"/>
          </a:xfrm>
          <a:prstGeom prst="rect">
            <a:avLst/>
          </a:prstGeom>
        </p:spPr>
      </p:pic>
      <p:sp>
        <p:nvSpPr>
          <p:cNvPr id="21" name="箭头: 右 20">
            <a:extLst>
              <a:ext uri="{FF2B5EF4-FFF2-40B4-BE49-F238E27FC236}">
                <a16:creationId xmlns:a16="http://schemas.microsoft.com/office/drawing/2014/main" id="{78D13F0A-FFF3-45A0-AC42-0D22DA4E9089}"/>
              </a:ext>
            </a:extLst>
          </p:cNvPr>
          <p:cNvSpPr/>
          <p:nvPr/>
        </p:nvSpPr>
        <p:spPr>
          <a:xfrm>
            <a:off x="7864480" y="3795992"/>
            <a:ext cx="969591" cy="26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图片 21">
            <a:extLst>
              <a:ext uri="{FF2B5EF4-FFF2-40B4-BE49-F238E27FC236}">
                <a16:creationId xmlns:a16="http://schemas.microsoft.com/office/drawing/2014/main" id="{725A3492-A40E-454C-AD59-E522E0C1B663}"/>
              </a:ext>
            </a:extLst>
          </p:cNvPr>
          <p:cNvPicPr>
            <a:picLocks noChangeAspect="1"/>
          </p:cNvPicPr>
          <p:nvPr/>
        </p:nvPicPr>
        <p:blipFill>
          <a:blip r:embed="rId12"/>
          <a:stretch>
            <a:fillRect/>
          </a:stretch>
        </p:blipFill>
        <p:spPr>
          <a:xfrm>
            <a:off x="9343167" y="4260169"/>
            <a:ext cx="2136922" cy="765373"/>
          </a:xfrm>
          <a:prstGeom prst="rect">
            <a:avLst/>
          </a:prstGeom>
        </p:spPr>
      </p:pic>
    </p:spTree>
    <p:extLst>
      <p:ext uri="{BB962C8B-B14F-4D97-AF65-F5344CB8AC3E}">
        <p14:creationId xmlns:p14="http://schemas.microsoft.com/office/powerpoint/2010/main" val="1828079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a:t>The</a:t>
            </a:r>
            <a:r>
              <a:rPr lang="zh-CN" altLang="en-US"/>
              <a:t> </a:t>
            </a:r>
            <a:r>
              <a:rPr lang="en-GB" altLang="zh-CN"/>
              <a:t>mechanism of VNA</a:t>
            </a:r>
            <a:endParaRPr lang="en-GB" dirty="0"/>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362456"/>
            <a:ext cx="10515600" cy="4814507"/>
          </a:xfrm>
        </p:spPr>
        <p:txBody>
          <a:bodyPr/>
          <a:lstStyle/>
          <a:p>
            <a:r>
              <a:rPr lang="en-GB" dirty="0"/>
              <a:t>An example of 20pf capacitor</a:t>
            </a:r>
          </a:p>
        </p:txBody>
      </p:sp>
      <p:pic>
        <p:nvPicPr>
          <p:cNvPr id="8" name="图片 7" descr="图片包含 地图, 文字, 天空&#10;&#10;描述已自动生成">
            <a:extLst>
              <a:ext uri="{FF2B5EF4-FFF2-40B4-BE49-F238E27FC236}">
                <a16:creationId xmlns:a16="http://schemas.microsoft.com/office/drawing/2014/main" id="{1FE9B74F-F1F2-4200-AC9B-5123EE86D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4" y="2000251"/>
            <a:ext cx="5200114" cy="3353749"/>
          </a:xfrm>
          <a:prstGeom prst="rect">
            <a:avLst/>
          </a:prstGeom>
        </p:spPr>
      </p:pic>
      <p:pic>
        <p:nvPicPr>
          <p:cNvPr id="10" name="图片 9">
            <a:extLst>
              <a:ext uri="{FF2B5EF4-FFF2-40B4-BE49-F238E27FC236}">
                <a16:creationId xmlns:a16="http://schemas.microsoft.com/office/drawing/2014/main" id="{37391865-3E89-4EA0-B26F-BB4CE1568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236" y="2023286"/>
            <a:ext cx="5200114" cy="3353749"/>
          </a:xfrm>
          <a:prstGeom prst="rect">
            <a:avLst/>
          </a:prstGeom>
        </p:spPr>
      </p:pic>
      <p:sp>
        <p:nvSpPr>
          <p:cNvPr id="11" name="箭头: 右 10">
            <a:extLst>
              <a:ext uri="{FF2B5EF4-FFF2-40B4-BE49-F238E27FC236}">
                <a16:creationId xmlns:a16="http://schemas.microsoft.com/office/drawing/2014/main" id="{FAAC1F98-2CD2-473E-9CA7-F025CA49E6C3}"/>
              </a:ext>
            </a:extLst>
          </p:cNvPr>
          <p:cNvSpPr/>
          <p:nvPr/>
        </p:nvSpPr>
        <p:spPr>
          <a:xfrm>
            <a:off x="5572393" y="3429000"/>
            <a:ext cx="1078707" cy="16430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图片 15">
            <a:extLst>
              <a:ext uri="{FF2B5EF4-FFF2-40B4-BE49-F238E27FC236}">
                <a16:creationId xmlns:a16="http://schemas.microsoft.com/office/drawing/2014/main" id="{04C0862E-D5CB-40A3-81EC-64F426589A76}"/>
              </a:ext>
            </a:extLst>
          </p:cNvPr>
          <p:cNvPicPr>
            <a:picLocks noChangeAspect="1"/>
          </p:cNvPicPr>
          <p:nvPr/>
        </p:nvPicPr>
        <p:blipFill>
          <a:blip r:embed="rId5"/>
          <a:stretch>
            <a:fillRect/>
          </a:stretch>
        </p:blipFill>
        <p:spPr>
          <a:xfrm>
            <a:off x="5515512" y="2722895"/>
            <a:ext cx="1135588" cy="406729"/>
          </a:xfrm>
          <a:prstGeom prst="rect">
            <a:avLst/>
          </a:prstGeom>
        </p:spPr>
      </p:pic>
    </p:spTree>
    <p:extLst>
      <p:ext uri="{BB962C8B-B14F-4D97-AF65-F5344CB8AC3E}">
        <p14:creationId xmlns:p14="http://schemas.microsoft.com/office/powerpoint/2010/main" val="335871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To verify the VNA works</a:t>
            </a:r>
          </a:p>
        </p:txBody>
      </p:sp>
      <p:sp>
        <p:nvSpPr>
          <p:cNvPr id="5" name="内容占位符 4">
            <a:extLst>
              <a:ext uri="{FF2B5EF4-FFF2-40B4-BE49-F238E27FC236}">
                <a16:creationId xmlns:a16="http://schemas.microsoft.com/office/drawing/2014/main" id="{1E47CAC7-E024-43FB-9C9A-AE99CA6CABA6}"/>
              </a:ext>
            </a:extLst>
          </p:cNvPr>
          <p:cNvSpPr>
            <a:spLocks noGrp="1"/>
          </p:cNvSpPr>
          <p:nvPr>
            <p:ph idx="1"/>
          </p:nvPr>
        </p:nvSpPr>
        <p:spPr>
          <a:xfrm>
            <a:off x="838200" y="1757486"/>
            <a:ext cx="7455408" cy="4254322"/>
          </a:xfrm>
        </p:spPr>
        <p:txBody>
          <a:bodyPr/>
          <a:lstStyle/>
          <a:p>
            <a:r>
              <a:rPr lang="en-GB" dirty="0"/>
              <a:t>Compare the result of EIS and VNA devices</a:t>
            </a:r>
          </a:p>
          <a:p>
            <a:pPr marL="0" indent="0">
              <a:buNone/>
            </a:pPr>
            <a:endParaRPr lang="en-GB" dirty="0"/>
          </a:p>
          <a:p>
            <a:pPr marL="0" indent="0">
              <a:buNone/>
            </a:pPr>
            <a:r>
              <a:rPr lang="en-GB" sz="2400" dirty="0"/>
              <a:t>EIS and VNA are both used to measure the impedance</a:t>
            </a:r>
          </a:p>
          <a:p>
            <a:pPr marL="0" indent="0">
              <a:buNone/>
            </a:pPr>
            <a:r>
              <a:rPr lang="en-GB" sz="2400" dirty="0"/>
              <a:t>spectroscopy of a PBS solution</a:t>
            </a:r>
          </a:p>
          <a:p>
            <a:pPr marL="0" indent="0">
              <a:buNone/>
            </a:pPr>
            <a:endParaRPr lang="en-GB" dirty="0"/>
          </a:p>
          <a:p>
            <a:pPr marL="0" indent="0">
              <a:buNone/>
            </a:pPr>
            <a:r>
              <a:rPr lang="en-GB" sz="2400" dirty="0"/>
              <a:t>Since the movement of the probe can have a big influence on the result, the wires are fixed using tapes</a:t>
            </a:r>
          </a:p>
          <a:p>
            <a:pPr marL="0" indent="0">
              <a:buNone/>
            </a:pPr>
            <a:endParaRPr lang="en-GB" dirty="0"/>
          </a:p>
        </p:txBody>
      </p:sp>
      <p:pic>
        <p:nvPicPr>
          <p:cNvPr id="3" name="图片 2">
            <a:extLst>
              <a:ext uri="{FF2B5EF4-FFF2-40B4-BE49-F238E27FC236}">
                <a16:creationId xmlns:a16="http://schemas.microsoft.com/office/drawing/2014/main" id="{1D8F659B-8256-4217-B2E3-291266AC8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729" y="1060425"/>
            <a:ext cx="2816722" cy="2112542"/>
          </a:xfrm>
          <a:prstGeom prst="rect">
            <a:avLst/>
          </a:prstGeom>
        </p:spPr>
      </p:pic>
      <p:pic>
        <p:nvPicPr>
          <p:cNvPr id="6" name="图片 5" descr="图片包含 餐桌&#10;&#10;描述已自动生成">
            <a:extLst>
              <a:ext uri="{FF2B5EF4-FFF2-40B4-BE49-F238E27FC236}">
                <a16:creationId xmlns:a16="http://schemas.microsoft.com/office/drawing/2014/main" id="{2DA1C902-0335-424A-868F-037285E3F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729" y="2738844"/>
            <a:ext cx="2816722" cy="2112541"/>
          </a:xfrm>
          <a:prstGeom prst="rect">
            <a:avLst/>
          </a:prstGeom>
        </p:spPr>
      </p:pic>
      <p:pic>
        <p:nvPicPr>
          <p:cNvPr id="8" name="图片 7" descr="图片包含 电子产品, 电路&#10;&#10;描述已自动生成">
            <a:extLst>
              <a:ext uri="{FF2B5EF4-FFF2-40B4-BE49-F238E27FC236}">
                <a16:creationId xmlns:a16="http://schemas.microsoft.com/office/drawing/2014/main" id="{40715855-3693-4843-B607-BC9B49F17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729" y="4851385"/>
            <a:ext cx="2816722" cy="2112542"/>
          </a:xfrm>
          <a:prstGeom prst="rect">
            <a:avLst/>
          </a:prstGeom>
        </p:spPr>
      </p:pic>
    </p:spTree>
    <p:extLst>
      <p:ext uri="{BB962C8B-B14F-4D97-AF65-F5344CB8AC3E}">
        <p14:creationId xmlns:p14="http://schemas.microsoft.com/office/powerpoint/2010/main" val="422984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AA95A6-AB5C-409E-B33D-93183FDBCF22}"/>
              </a:ext>
            </a:extLst>
          </p:cNvPr>
          <p:cNvSpPr>
            <a:spLocks noGrp="1"/>
          </p:cNvSpPr>
          <p:nvPr>
            <p:ph type="title"/>
          </p:nvPr>
        </p:nvSpPr>
        <p:spPr>
          <a:xfrm>
            <a:off x="838200" y="365125"/>
            <a:ext cx="10515600" cy="805307"/>
          </a:xfrm>
        </p:spPr>
        <p:txBody>
          <a:bodyPr/>
          <a:lstStyle/>
          <a:p>
            <a:r>
              <a:rPr lang="en-GB" dirty="0"/>
              <a:t>To verify the VNA works</a:t>
            </a:r>
          </a:p>
        </p:txBody>
      </p:sp>
      <p:pic>
        <p:nvPicPr>
          <p:cNvPr id="6" name="图片 5" descr="图片包含 天空, 地图, 船&#10;&#10;描述已自动生成">
            <a:extLst>
              <a:ext uri="{FF2B5EF4-FFF2-40B4-BE49-F238E27FC236}">
                <a16:creationId xmlns:a16="http://schemas.microsoft.com/office/drawing/2014/main" id="{CC0419E2-7007-4A57-A744-48D5988EE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17" y="2045288"/>
            <a:ext cx="5409883" cy="3489037"/>
          </a:xfrm>
          <a:prstGeom prst="rect">
            <a:avLst/>
          </a:prstGeom>
        </p:spPr>
      </p:pic>
      <p:pic>
        <p:nvPicPr>
          <p:cNvPr id="10" name="图片 9" descr="图片包含 地图, 天空, 文字&#10;&#10;描述已自动生成">
            <a:extLst>
              <a:ext uri="{FF2B5EF4-FFF2-40B4-BE49-F238E27FC236}">
                <a16:creationId xmlns:a16="http://schemas.microsoft.com/office/drawing/2014/main" id="{9F33E125-D185-4E21-BFFF-A65200795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479" y="2045288"/>
            <a:ext cx="5519993" cy="3560051"/>
          </a:xfrm>
          <a:prstGeom prst="rect">
            <a:avLst/>
          </a:prstGeom>
        </p:spPr>
      </p:pic>
      <p:sp>
        <p:nvSpPr>
          <p:cNvPr id="20" name="内容占位符 4">
            <a:extLst>
              <a:ext uri="{FF2B5EF4-FFF2-40B4-BE49-F238E27FC236}">
                <a16:creationId xmlns:a16="http://schemas.microsoft.com/office/drawing/2014/main" id="{ECC8CFAC-B6F2-4C2E-A477-77CFB795306B}"/>
              </a:ext>
            </a:extLst>
          </p:cNvPr>
          <p:cNvSpPr>
            <a:spLocks noGrp="1"/>
          </p:cNvSpPr>
          <p:nvPr>
            <p:ph idx="1"/>
          </p:nvPr>
        </p:nvSpPr>
        <p:spPr>
          <a:xfrm>
            <a:off x="838200" y="1355141"/>
            <a:ext cx="10515600" cy="4814507"/>
          </a:xfrm>
        </p:spPr>
        <p:txBody>
          <a:bodyPr>
            <a:normAutofit/>
          </a:bodyPr>
          <a:lstStyle/>
          <a:p>
            <a:r>
              <a:rPr lang="en-GB" sz="2400" dirty="0"/>
              <a:t>The results of 10khz - 100khz</a:t>
            </a:r>
          </a:p>
        </p:txBody>
      </p:sp>
    </p:spTree>
    <p:extLst>
      <p:ext uri="{BB962C8B-B14F-4D97-AF65-F5344CB8AC3E}">
        <p14:creationId xmlns:p14="http://schemas.microsoft.com/office/powerpoint/2010/main" val="23232703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1315</Words>
  <Application>Microsoft Office PowerPoint</Application>
  <PresentationFormat>宽屏</PresentationFormat>
  <Paragraphs>95</Paragraphs>
  <Slides>16</Slides>
  <Notes>6</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Arial</vt:lpstr>
      <vt:lpstr>Calibri</vt:lpstr>
      <vt:lpstr>Calibri Light</vt:lpstr>
      <vt:lpstr>Courier New</vt:lpstr>
      <vt:lpstr>Office 主题​​</vt:lpstr>
      <vt:lpstr>Motivations</vt:lpstr>
      <vt:lpstr>Two fundamental questions here</vt:lpstr>
      <vt:lpstr>The mechanism of VNA</vt:lpstr>
      <vt:lpstr>The mechanism of VNA</vt:lpstr>
      <vt:lpstr>The mechanism of VNA</vt:lpstr>
      <vt:lpstr>The mechanism of VNA</vt:lpstr>
      <vt:lpstr>The mechanism of VNA</vt:lpstr>
      <vt:lpstr>To verify the VNA works</vt:lpstr>
      <vt:lpstr>To verify the VNA works</vt:lpstr>
      <vt:lpstr>To verify the VNA works</vt:lpstr>
      <vt:lpstr>To verify the VNA works</vt:lpstr>
      <vt:lpstr>To conclude</vt:lpstr>
      <vt:lpstr>Communication using GPIB interface</vt:lpstr>
      <vt:lpstr>Example </vt:lpstr>
      <vt:lpstr>Example </vt:lpstr>
      <vt:lpstr>Discussion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mechanism of VNA</dc:title>
  <dc:creator>Zhou Yunran</dc:creator>
  <cp:lastModifiedBy>Zhou Yunran</cp:lastModifiedBy>
  <cp:revision>34</cp:revision>
  <dcterms:created xsi:type="dcterms:W3CDTF">2019-08-05T01:24:49Z</dcterms:created>
  <dcterms:modified xsi:type="dcterms:W3CDTF">2019-08-05T18:19:40Z</dcterms:modified>
</cp:coreProperties>
</file>